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749" r:id="rId2"/>
    <p:sldId id="772" r:id="rId3"/>
    <p:sldId id="735" r:id="rId4"/>
    <p:sldId id="757" r:id="rId5"/>
    <p:sldId id="779" r:id="rId6"/>
    <p:sldId id="780" r:id="rId7"/>
    <p:sldId id="781" r:id="rId8"/>
    <p:sldId id="782" r:id="rId9"/>
    <p:sldId id="787" r:id="rId10"/>
    <p:sldId id="783" r:id="rId11"/>
    <p:sldId id="784" r:id="rId12"/>
    <p:sldId id="774" r:id="rId13"/>
    <p:sldId id="759" r:id="rId14"/>
    <p:sldId id="767" r:id="rId15"/>
    <p:sldId id="766" r:id="rId16"/>
    <p:sldId id="760" r:id="rId17"/>
    <p:sldId id="761" r:id="rId18"/>
    <p:sldId id="762" r:id="rId19"/>
    <p:sldId id="768" r:id="rId20"/>
    <p:sldId id="763" r:id="rId21"/>
    <p:sldId id="771" r:id="rId22"/>
    <p:sldId id="775" r:id="rId23"/>
    <p:sldId id="769" r:id="rId24"/>
    <p:sldId id="770" r:id="rId25"/>
    <p:sldId id="776" r:id="rId26"/>
    <p:sldId id="745" r:id="rId27"/>
    <p:sldId id="746" r:id="rId28"/>
    <p:sldId id="748" r:id="rId29"/>
    <p:sldId id="747" r:id="rId30"/>
    <p:sldId id="750" r:id="rId31"/>
    <p:sldId id="777" r:id="rId32"/>
    <p:sldId id="736" r:id="rId33"/>
    <p:sldId id="744" r:id="rId34"/>
    <p:sldId id="737" r:id="rId35"/>
    <p:sldId id="738" r:id="rId36"/>
    <p:sldId id="740" r:id="rId37"/>
    <p:sldId id="753" r:id="rId38"/>
    <p:sldId id="754" r:id="rId39"/>
    <p:sldId id="755" r:id="rId40"/>
    <p:sldId id="741" r:id="rId41"/>
    <p:sldId id="786" r:id="rId42"/>
    <p:sldId id="785" r:id="rId43"/>
    <p:sldId id="743" r:id="rId44"/>
    <p:sldId id="778" r:id="rId45"/>
    <p:sldId id="773" r:id="rId46"/>
  </p:sldIdLst>
  <p:sldSz cx="9144000" cy="6858000" type="screen4x3"/>
  <p:notesSz cx="6805613" cy="9939338"/>
  <p:defaultTextStyle>
    <a:defPPr>
      <a:defRPr lang="en-AU"/>
    </a:defPPr>
    <a:lvl1pPr algn="l" rtl="0" fontAlgn="base">
      <a:lnSpc>
        <a:spcPct val="80000"/>
      </a:lnSpc>
      <a:spcBef>
        <a:spcPct val="50000"/>
      </a:spcBef>
      <a:spcAft>
        <a:spcPct val="0"/>
      </a:spcAft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50000"/>
      </a:spcBef>
      <a:spcAft>
        <a:spcPct val="0"/>
      </a:spcAft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50000"/>
      </a:spcBef>
      <a:spcAft>
        <a:spcPct val="0"/>
      </a:spcAft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50000"/>
      </a:spcBef>
      <a:spcAft>
        <a:spcPct val="0"/>
      </a:spcAft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50000"/>
      </a:spcBef>
      <a:spcAft>
        <a:spcPct val="0"/>
      </a:spcAft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CC66"/>
    <a:srgbClr val="D8E3BB"/>
    <a:srgbClr val="FF9966"/>
    <a:srgbClr val="FFFF99"/>
    <a:srgbClr val="FF3300"/>
    <a:srgbClr val="F0F0F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7" autoAdjust="0"/>
    <p:restoredTop sz="96159" autoAdjust="0"/>
  </p:normalViewPr>
  <p:slideViewPr>
    <p:cSldViewPr>
      <p:cViewPr varScale="1">
        <p:scale>
          <a:sx n="107" d="100"/>
          <a:sy n="107" d="100"/>
        </p:scale>
        <p:origin x="184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4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610"/>
    </p:cViewPr>
  </p:sorterViewPr>
  <p:notesViewPr>
    <p:cSldViewPr>
      <p:cViewPr>
        <p:scale>
          <a:sx n="100" d="100"/>
          <a:sy n="100" d="100"/>
        </p:scale>
        <p:origin x="-1566" y="-72"/>
      </p:cViewPr>
      <p:guideLst>
        <p:guide orient="horz" pos="3129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t" anchorCtr="0" compatLnSpc="1">
            <a:prstTxWarp prst="textNoShape">
              <a:avLst/>
            </a:prstTxWarp>
          </a:bodyPr>
          <a:lstStyle>
            <a:lvl1pPr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5116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t" anchorCtr="0" compatLnSpc="1">
            <a:prstTxWarp prst="textNoShape">
              <a:avLst/>
            </a:prstTxWarp>
          </a:bodyPr>
          <a:lstStyle>
            <a:lvl1pPr algn="r"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511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b" anchorCtr="0" compatLnSpc="1">
            <a:prstTxWarp prst="textNoShape">
              <a:avLst/>
            </a:prstTxWarp>
          </a:bodyPr>
          <a:lstStyle>
            <a:lvl1pPr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40863"/>
            <a:ext cx="295116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b" anchorCtr="0" compatLnSpc="1">
            <a:prstTxWarp prst="textNoShape">
              <a:avLst/>
            </a:prstTxWarp>
          </a:bodyPr>
          <a:lstStyle>
            <a:lvl1pPr algn="r"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1A11518-5489-440D-B6C4-E21A10EBCF87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t" anchorCtr="0" compatLnSpc="1">
            <a:prstTxWarp prst="textNoShape">
              <a:avLst/>
            </a:prstTxWarp>
          </a:bodyPr>
          <a:lstStyle>
            <a:lvl1pPr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t" anchorCtr="0" compatLnSpc="1">
            <a:prstTxWarp prst="textNoShape">
              <a:avLst/>
            </a:prstTxWarp>
          </a:bodyPr>
          <a:lstStyle>
            <a:lvl1pPr algn="r"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486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7287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21225"/>
            <a:ext cx="499268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b" anchorCtr="0" compatLnSpc="1">
            <a:prstTxWarp prst="textNoShape">
              <a:avLst/>
            </a:prstTxWarp>
          </a:bodyPr>
          <a:lstStyle>
            <a:lvl1pPr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245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2" tIns="45677" rIns="91352" bIns="45677" numCol="1" anchor="b" anchorCtr="0" compatLnSpc="1">
            <a:prstTxWarp prst="textNoShape">
              <a:avLst/>
            </a:prstTxWarp>
          </a:bodyPr>
          <a:lstStyle>
            <a:lvl1pPr algn="r" defTabSz="91390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1E44B75B-42B1-43C3-AE0C-D12744F2A309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F28FD512-C1D7-4959-A60F-2BA5BEE714AC}" type="slidenum">
              <a:rPr lang="en-AU" smtClean="0"/>
              <a:pPr defTabSz="912813"/>
              <a:t>1</a:t>
            </a:fld>
            <a:endParaRPr lang="en-AU" dirty="0"/>
          </a:p>
        </p:txBody>
      </p:sp>
      <p:sp>
        <p:nvSpPr>
          <p:cNvPr id="86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7713"/>
            <a:ext cx="4964113" cy="3722687"/>
          </a:xfrm>
          <a:ln w="12700" cap="flat"/>
        </p:spPr>
      </p:sp>
      <p:sp>
        <p:nvSpPr>
          <p:cNvPr id="86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21225"/>
            <a:ext cx="4992687" cy="279400"/>
          </a:xfrm>
          <a:noFill/>
          <a:ln/>
        </p:spPr>
        <p:txBody>
          <a:bodyPr lIns="96745" tIns="47578" rIns="96745" bIns="47578">
            <a:spAutoFit/>
          </a:bodyPr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6400" y="188913"/>
            <a:ext cx="1974850" cy="5976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776912" cy="5976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27088" y="1125538"/>
            <a:ext cx="7904162" cy="5040312"/>
          </a:xfrm>
        </p:spPr>
        <p:txBody>
          <a:bodyPr/>
          <a:lstStyle/>
          <a:p>
            <a:pPr lvl="0"/>
            <a:endParaRPr lang="en-AU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38750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854575" y="1125538"/>
            <a:ext cx="3876675" cy="5040312"/>
          </a:xfrm>
        </p:spPr>
        <p:txBody>
          <a:bodyPr/>
          <a:lstStyle/>
          <a:p>
            <a:pPr lvl="0"/>
            <a:endParaRPr lang="en-A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38750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54575" y="1125538"/>
            <a:ext cx="3876675" cy="5040312"/>
          </a:xfrm>
        </p:spPr>
        <p:txBody>
          <a:bodyPr/>
          <a:lstStyle/>
          <a:p>
            <a:pPr lvl="0"/>
            <a:endParaRPr lang="en-A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549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27088" y="1125538"/>
            <a:ext cx="38750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4575" y="1125538"/>
            <a:ext cx="3876675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75087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4575" y="1125538"/>
            <a:ext cx="3876675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188913"/>
            <a:ext cx="7704138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125538"/>
            <a:ext cx="7904162" cy="5040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9688" tIns="42863" rIns="39688" bIns="428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288925" y="371475"/>
            <a:ext cx="8389938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AU" sz="2000" dirty="0">
              <a:solidFill>
                <a:schemeClr val="tx1"/>
              </a:solidFill>
              <a:latin typeface="SunSans-Demi" pitchFamily="2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307975" y="5975350"/>
            <a:ext cx="6421438" cy="136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AU" sz="2000" dirty="0">
              <a:solidFill>
                <a:schemeClr val="tx1"/>
              </a:solidFill>
              <a:latin typeface="SunSans-Demi" pitchFamily="2" charset="0"/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179388" y="836613"/>
            <a:ext cx="8482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 sz="2000" dirty="0">
              <a:solidFill>
                <a:schemeClr val="tx1"/>
              </a:solidFill>
              <a:latin typeface="SunSans-Demi" pitchFamily="2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4302125" y="6511925"/>
            <a:ext cx="4572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defRPr/>
            </a:pPr>
            <a:fld id="{4BBCB590-2960-46D1-B999-CBF93ED90683}" type="slidenum">
              <a:rPr lang="en-AU" sz="1000">
                <a:solidFill>
                  <a:schemeClr val="tx1"/>
                </a:solidFill>
                <a:latin typeface="Verdana" pitchFamily="34" charset="0"/>
              </a:rPr>
              <a:pPr algn="r" eaLnBrk="0" hangingPunct="0">
                <a:lnSpc>
                  <a:spcPct val="100000"/>
                </a:lnSpc>
                <a:spcBef>
                  <a:spcPct val="0"/>
                </a:spcBef>
                <a:defRPr/>
              </a:pPr>
              <a:t>‹#›</a:t>
            </a:fld>
            <a:endParaRPr lang="en-AU" sz="10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250825" y="6453188"/>
            <a:ext cx="84978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AU" sz="2000" dirty="0">
              <a:solidFill>
                <a:schemeClr val="tx1"/>
              </a:solidFill>
              <a:latin typeface="SunSans-Demi" pitchFamily="2" charset="0"/>
            </a:endParaRPr>
          </a:p>
        </p:txBody>
      </p:sp>
      <p:graphicFrame>
        <p:nvGraphicFramePr>
          <p:cNvPr id="1026" name="Object 20"/>
          <p:cNvGraphicFramePr>
            <a:graphicFrameLocks noChangeAspect="1"/>
          </p:cNvGraphicFramePr>
          <p:nvPr/>
        </p:nvGraphicFramePr>
        <p:xfrm>
          <a:off x="107950" y="44450"/>
          <a:ext cx="7048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Clip" r:id="rId18" imgW="4335120" imgH="4716000" progId="">
                  <p:embed/>
                </p:oleObj>
              </mc:Choice>
              <mc:Fallback>
                <p:oleObj name="Clip" r:id="rId18" imgW="4335120" imgH="471600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4450"/>
                        <a:ext cx="704850" cy="765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  <p:sldLayoutId id="2147483651" r:id="rId13"/>
    <p:sldLayoutId id="2147483650" r:id="rId14"/>
    <p:sldLayoutId id="2147483649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1738" y="148049"/>
            <a:ext cx="6106566" cy="637354"/>
          </a:xfrm>
          <a:noFill/>
        </p:spPr>
        <p:txBody>
          <a:bodyPr lIns="41275" tIns="41275" rIns="41275" bIns="41275" anchor="ctr"/>
          <a:lstStyle/>
          <a:p>
            <a:pPr defTabSz="1016000" eaLnBrk="1" hangingPunct="1"/>
            <a:r>
              <a:rPr lang="en-US" dirty="0"/>
              <a:t>Estimation </a:t>
            </a:r>
            <a:r>
              <a:rPr lang="en-US" sz="2800" dirty="0"/>
              <a:t>by Kim Horn, V0.6</a:t>
            </a:r>
          </a:p>
        </p:txBody>
      </p:sp>
      <p:pic>
        <p:nvPicPr>
          <p:cNvPr id="8" name="Picture 2" descr="C:\Users\kimhorn\AppData\Local\Microsoft\Windows\Temporary Internet Files\Content.IE5\DPV6CS9Z\MP900386968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96752"/>
            <a:ext cx="6912768" cy="4931108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B7CD-3412-534F-BDF4-2E8928D2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99CD-E679-7D43-A32C-006004D89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52736"/>
            <a:ext cx="7904162" cy="5040312"/>
          </a:xfrm>
        </p:spPr>
        <p:txBody>
          <a:bodyPr/>
          <a:lstStyle/>
          <a:p>
            <a:pPr marL="0" indent="0">
              <a:buNone/>
            </a:pPr>
            <a:r>
              <a:rPr lang="en-AU" sz="1600" dirty="0"/>
              <a:t>The second step involves a scale from 0 to 5 to assess the impact of 14 general system characteristics in terms of their likely effect on the application. The 14 characteristics are: </a:t>
            </a:r>
          </a:p>
          <a:p>
            <a:pPr lvl="1"/>
            <a:r>
              <a:rPr lang="en-AU" sz="1400" dirty="0"/>
              <a:t>Data communications</a:t>
            </a:r>
          </a:p>
          <a:p>
            <a:pPr lvl="1"/>
            <a:r>
              <a:rPr lang="en-AU" sz="1400" dirty="0"/>
              <a:t>Distributed functions</a:t>
            </a:r>
          </a:p>
          <a:p>
            <a:pPr lvl="1"/>
            <a:r>
              <a:rPr lang="en-AU" sz="1400" dirty="0"/>
              <a:t>Performance</a:t>
            </a:r>
          </a:p>
          <a:p>
            <a:pPr lvl="1"/>
            <a:r>
              <a:rPr lang="en-AU" sz="1400" dirty="0"/>
              <a:t>Heavily used configuration</a:t>
            </a:r>
          </a:p>
          <a:p>
            <a:pPr lvl="1"/>
            <a:r>
              <a:rPr lang="en-AU" sz="1400" dirty="0"/>
              <a:t>Transaction rate</a:t>
            </a:r>
          </a:p>
          <a:p>
            <a:pPr lvl="1"/>
            <a:r>
              <a:rPr lang="en-AU" sz="1400" dirty="0"/>
              <a:t>Online data entry</a:t>
            </a:r>
          </a:p>
          <a:p>
            <a:pPr lvl="1"/>
            <a:r>
              <a:rPr lang="en-AU" sz="1400" dirty="0"/>
              <a:t>End-user efficiency</a:t>
            </a:r>
          </a:p>
          <a:p>
            <a:pPr lvl="1"/>
            <a:r>
              <a:rPr lang="en-AU" sz="1400" dirty="0"/>
              <a:t>Online update</a:t>
            </a:r>
          </a:p>
          <a:p>
            <a:pPr lvl="1"/>
            <a:r>
              <a:rPr lang="en-AU" sz="1400" dirty="0"/>
              <a:t>Complex processing</a:t>
            </a:r>
          </a:p>
          <a:p>
            <a:pPr lvl="1"/>
            <a:r>
              <a:rPr lang="en-AU" sz="1400" dirty="0"/>
              <a:t>Reusability</a:t>
            </a:r>
          </a:p>
          <a:p>
            <a:pPr lvl="1"/>
            <a:r>
              <a:rPr lang="en-AU" sz="1400" dirty="0"/>
              <a:t>Installation ease</a:t>
            </a:r>
          </a:p>
          <a:p>
            <a:pPr lvl="1"/>
            <a:r>
              <a:rPr lang="en-AU" sz="1400" dirty="0"/>
              <a:t>Operational ease</a:t>
            </a:r>
            <a:endParaRPr lang="en-AU" sz="1400" b="1" i="1" dirty="0"/>
          </a:p>
          <a:p>
            <a:pPr lvl="1"/>
            <a:r>
              <a:rPr lang="en-AU" sz="1400" dirty="0"/>
              <a:t>Multiple sites</a:t>
            </a:r>
          </a:p>
          <a:p>
            <a:pPr lvl="1"/>
            <a:r>
              <a:rPr lang="en-AU" sz="1400" dirty="0"/>
              <a:t>Facilitation of change</a:t>
            </a:r>
          </a:p>
          <a:p>
            <a:pPr marL="457200" lvl="1" indent="0">
              <a:buNone/>
            </a:pPr>
            <a:endParaRPr lang="en-AU" sz="1400" dirty="0"/>
          </a:p>
          <a:p>
            <a:pPr marL="457200" lvl="1" indent="0">
              <a:buNone/>
            </a:pPr>
            <a:r>
              <a:rPr lang="en-AU" sz="1400" dirty="0"/>
              <a:t>	VAF = Value Adjustment Factor		TDI = Total Degree of Influence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FFD42-7AEC-9045-A642-3AD302CE7ED7}"/>
              </a:ext>
            </a:extLst>
          </p:cNvPr>
          <p:cNvSpPr txBox="1"/>
          <p:nvPr/>
        </p:nvSpPr>
        <p:spPr>
          <a:xfrm>
            <a:off x="5076056" y="1924787"/>
            <a:ext cx="2592288" cy="2225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tx1"/>
                </a:solidFill>
              </a:rPr>
              <a:t>Score each characteristic:</a:t>
            </a:r>
          </a:p>
          <a:p>
            <a:r>
              <a:rPr lang="en-AU" sz="1400" dirty="0">
                <a:solidFill>
                  <a:schemeClr val="tx1"/>
                </a:solidFill>
              </a:rPr>
              <a:t>1 for “No Influence’, </a:t>
            </a:r>
          </a:p>
          <a:p>
            <a:r>
              <a:rPr lang="en-AU" sz="1400" dirty="0">
                <a:solidFill>
                  <a:schemeClr val="tx1"/>
                </a:solidFill>
              </a:rPr>
              <a:t>2 for ‘Incidental’, </a:t>
            </a:r>
          </a:p>
          <a:p>
            <a:r>
              <a:rPr lang="en-AU" sz="1400" dirty="0">
                <a:solidFill>
                  <a:schemeClr val="tx1"/>
                </a:solidFill>
              </a:rPr>
              <a:t>3 for ‘Moderate’, </a:t>
            </a:r>
          </a:p>
          <a:p>
            <a:r>
              <a:rPr lang="en-AU" sz="1400" dirty="0">
                <a:solidFill>
                  <a:schemeClr val="tx1"/>
                </a:solidFill>
              </a:rPr>
              <a:t>4 for ‘’Significant, </a:t>
            </a:r>
          </a:p>
          <a:p>
            <a:r>
              <a:rPr lang="en-AU" sz="1400" dirty="0">
                <a:solidFill>
                  <a:schemeClr val="tx1"/>
                </a:solidFill>
              </a:rPr>
              <a:t>5 for ‘Essential’</a:t>
            </a:r>
          </a:p>
          <a:p>
            <a:endParaRPr lang="en-AU" sz="1400" dirty="0">
              <a:solidFill>
                <a:schemeClr val="tx1"/>
              </a:solidFill>
            </a:endParaRPr>
          </a:p>
          <a:p>
            <a:r>
              <a:rPr lang="en-AU" sz="1400" dirty="0">
                <a:solidFill>
                  <a:schemeClr val="tx1"/>
                </a:solidFill>
              </a:rPr>
              <a:t>Then Total to give TDI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DFDB5-34F5-644A-8AF5-97F9749BC46A}"/>
              </a:ext>
            </a:extLst>
          </p:cNvPr>
          <p:cNvSpPr/>
          <p:nvPr/>
        </p:nvSpPr>
        <p:spPr>
          <a:xfrm>
            <a:off x="5004048" y="4464560"/>
            <a:ext cx="2997039" cy="392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>
                <a:solidFill>
                  <a:srgbClr val="292929"/>
                </a:solidFill>
                <a:latin typeface="source-serif-pro"/>
              </a:rPr>
              <a:t>VAF= TDI x 0.01 + 0.65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3B6-6979-B443-9AC1-5584E194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28DE4-E312-B24F-8F72-DD954E11F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solution not the problem, Therefore solution has to be finalized. It cannot be used early on.</a:t>
            </a:r>
          </a:p>
        </p:txBody>
      </p:sp>
    </p:spTree>
    <p:extLst>
      <p:ext uri="{BB962C8B-B14F-4D97-AF65-F5344CB8AC3E}">
        <p14:creationId xmlns:p14="http://schemas.microsoft.com/office/powerpoint/2010/main" val="203292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RICEWFS</a:t>
            </a:r>
          </a:p>
        </p:txBody>
      </p:sp>
      <p:pic>
        <p:nvPicPr>
          <p:cNvPr id="2050" name="Picture 2" descr="C:\Users\kimhorn\AppData\Local\Microsoft\Windows\Temporary Internet Files\Content.IE5\WXOXD0Z5\MP900406589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59"/>
            <a:ext cx="7200800" cy="48005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RICEWF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55576" y="1844824"/>
          <a:ext cx="7704856" cy="4275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593">
                <a:tc>
                  <a:txBody>
                    <a:bodyPr/>
                    <a:lstStyle/>
                    <a:p>
                      <a:r>
                        <a:rPr lang="en-AU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77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AU" sz="1800" dirty="0"/>
                        <a:t>eports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Any methods to present data to user.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77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FF0000"/>
                          </a:solidFill>
                        </a:rPr>
                        <a:t>I</a:t>
                      </a:r>
                      <a:r>
                        <a:rPr lang="en-AU" sz="1800" dirty="0"/>
                        <a:t>nterfaces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System to system interactions.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777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AU" sz="1800" dirty="0"/>
                        <a:t>onfigurations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Setting up and changing profile of re-built application features. Creating a customised object.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577">
                <a:tc>
                  <a:txBody>
                    <a:bodyPr/>
                    <a:lstStyle/>
                    <a:p>
                      <a:r>
                        <a:rPr lang="en-AU" sz="1800" dirty="0">
                          <a:solidFill>
                            <a:srgbClr val="FF0000"/>
                          </a:solidFill>
                        </a:rPr>
                        <a:t>E</a:t>
                      </a:r>
                      <a:r>
                        <a:rPr lang="en-AU" sz="1800" dirty="0"/>
                        <a:t>xtensions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Creating custom code.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AU" sz="1800" dirty="0"/>
                        <a:t>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Sequence of activity steps, logic to complete a business transaction.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8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AU" sz="1800" dirty="0"/>
                        <a:t>orms</a:t>
                      </a:r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Any methods to capture data from user, GUI, web form.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5576" y="980728"/>
            <a:ext cx="756084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 relative sizing ‘currency’ based on complexity counts of: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Epic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b="1" dirty="0"/>
              <a:t>As a</a:t>
            </a:r>
            <a:r>
              <a:rPr lang="en-AU" dirty="0"/>
              <a:t>: </a:t>
            </a:r>
            <a:br>
              <a:rPr lang="en-AU" dirty="0"/>
            </a:br>
            <a:r>
              <a:rPr lang="en-AU" i="1" dirty="0"/>
              <a:t>Customer</a:t>
            </a:r>
          </a:p>
          <a:p>
            <a:pPr>
              <a:buNone/>
            </a:pPr>
            <a:r>
              <a:rPr lang="en-AU" b="1" dirty="0"/>
              <a:t>I want to</a:t>
            </a:r>
            <a:r>
              <a:rPr lang="en-AU" dirty="0"/>
              <a:t>: </a:t>
            </a:r>
            <a:br>
              <a:rPr lang="en-AU" dirty="0"/>
            </a:br>
            <a:r>
              <a:rPr lang="en-AU" i="1" dirty="0"/>
              <a:t>Create an Order on the Portal for a new Product that is submitted to the Fulfilment System for delivery</a:t>
            </a:r>
          </a:p>
          <a:p>
            <a:pPr>
              <a:buNone/>
            </a:pPr>
            <a:r>
              <a:rPr lang="en-AU" b="1" dirty="0"/>
              <a:t>So that: </a:t>
            </a:r>
            <a:br>
              <a:rPr lang="en-AU" b="1" dirty="0"/>
            </a:br>
            <a:r>
              <a:rPr lang="en-AU" i="1" dirty="0"/>
              <a:t>My business has access to the Service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Story Component Estimation – Part 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211960" y="3861048"/>
          <a:ext cx="4320477" cy="1828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26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Extreme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1963" y="1384176"/>
          <a:ext cx="4320477" cy="1828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26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Extreme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3861048"/>
            <a:ext cx="34563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Interface to the Legacy Ordering System via Service on ESB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3" y="1456184"/>
            <a:ext cx="3456384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an Portal Order</a:t>
            </a:r>
          </a:p>
          <a:p>
            <a:r>
              <a:rPr lang="en-AU" dirty="0"/>
              <a:t>Report Order submission result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1560" y="5301208"/>
            <a:ext cx="3096344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Estimates relate to Portal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Story Component Estimation – Part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211960" y="3861048"/>
          <a:ext cx="4320477" cy="1828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26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Extreme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1963" y="1384176"/>
          <a:ext cx="4320477" cy="1828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26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3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26">
                <a:tc>
                  <a:txBody>
                    <a:bodyPr/>
                    <a:lstStyle/>
                    <a:p>
                      <a:r>
                        <a:rPr lang="en-AU" dirty="0"/>
                        <a:t>Extreme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3861048"/>
            <a:ext cx="345638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Expose Ordering API on Legacy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3" y="1456184"/>
            <a:ext cx="34563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Create an ESB Business Service and Access Service Adapter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67544" y="5229200"/>
            <a:ext cx="3096344" cy="8309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estimates relate to Infrastructure and other systems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Complexity Rules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51662"/>
              </p:ext>
            </p:extLst>
          </p:nvPr>
        </p:nvGraphicFramePr>
        <p:xfrm>
          <a:off x="323529" y="836713"/>
          <a:ext cx="8424935" cy="5582001"/>
        </p:xfrm>
        <a:graphic>
          <a:graphicData uri="http://schemas.openxmlformats.org/drawingml/2006/table">
            <a:tbl>
              <a:tblPr/>
              <a:tblGrid>
                <a:gridCol w="644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75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Reports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Interfaces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Configurations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Extensions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Workflow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Forms</a:t>
                      </a:r>
                    </a:p>
                  </a:txBody>
                  <a:tcPr marL="3496" marR="3496" marT="3496" marB="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7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Simple</a:t>
                      </a:r>
                    </a:p>
                  </a:txBody>
                  <a:tcPr marL="3496" marR="3496" marT="3496" marB="0" vert="vert27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•Uses existing Dimensions and Facts from source systems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 source system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•Single form/table accessed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 Extension to  systems behaviour by writing code in a customised object, which is an add-on to a vendor  product.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•Interacts with a single business process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•Modify existing forms by adding or deleting fields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No more than 3 source tables required to create view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Less than 5 data elements sourced from a single source system table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•Minimal business process logic required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•Minimal business process logic required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•Less than 4 workflow steps and no more than two branches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•Create a single entry form with existing field types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Source system has been used in other similar reports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Simple translations to data elements (no conditional logic)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•No new configuration objects  required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•No new customised objects  required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•Individual steps do not require coding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•1-3 existing data source tables, use existing sql statements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Standard functions and sums used in calculations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Prior integrations exist between source and destination systems (proven integration pattern)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•i.e. new List of values, etc.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•i.e. add 2-3 lines of code to add field values into a screen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•No significant form UI development required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•Use existing 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lookup tables, views or lists for popup fields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58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Standard report breaks, totals, and charts/graphs.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Low business impact if interface fails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•Basic error correction (required field, length, number, etc.)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98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Standard formatting of reports or dashboards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Minimal to zero downstream dependencies (e.g. batch interfaces with large execution time windows)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96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Source system has been used in other similar reports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3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Medium</a:t>
                      </a:r>
                    </a:p>
                  </a:txBody>
                  <a:tcPr marL="3496" marR="3496" marT="3496" marB="0" vert="vert270" anchor="ctr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Uses 50% existing Dimensions and Facts from similar reports from source system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1-2 source systems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•Modification of  existing configuration objects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•Modification of  existing customised objects, which are add-on to a vendor  product.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•Could be instigated by multiple business processes but limited to 4 L6 process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•Replace existing single form with added functionality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4777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Limited to 3 -5 source tables required to create view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5-10 data elements sourced from a single source system table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•Some business process logic but limited to only two processes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•Some business process logic but limited to only two processes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•4-8 steps and only 2 – 4 branches per work flow.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•Create complex single form with new field types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54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Max 2-3  functions and sums used in calculations that are non standard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Less than 5 data element if sourced from multiple source system tables.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•multiple form/table accessed but limited to 3 tables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•multiple form/table accessed but limited to 3 tables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•Individual steps may require coding but this is less than 50% of the total number steps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•Use 4-5 existing tables or 1 external interface, date time or currency conversions for retrieval or storage, create 1-2 sql statements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39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Max of 3-5  report breaks, totals, and charts/graphs per report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Some conditional logic although rules limited to 3 conditions per logic statement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•Derived or calculated lookup fields, modify existing lookup table or view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07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Some non -standard formatting but general structure the  source system has used in other similar reports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System is more than 6 months in production.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•Complex single form error checking (cross-reference multiple fields, calculation, regular expressions, etc.)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•Maximum of one downstream dependency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•Interactive updates (prior form submission) to one or two UI elements based on separated business logic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81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Complex</a:t>
                      </a:r>
                    </a:p>
                  </a:txBody>
                  <a:tcPr marL="3496" marR="3496" marT="3496" marB="0" vert="vert270" anchor="ctr">
                    <a:lnL>
                      <a:noFill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New Dimensions and Facts from source systems with additional dimensions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More that 2 source systems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 configuration of new objects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•customisation of new objects,  which are add-on to a vendor  product.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Instigated by multiple business processes more than 4 L6 process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•Streamline multiple forms into single form or split existing large form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Over 5 source tables required to create view.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Over 10 data elements sourced from a single source system table or from multiple source systems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Complex business logic or standard business logic greater than 2.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Complex business logic or standard business logic greater than 2.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•More than 8 steps per workflow with multiple branches &gt; 4.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•Create multiple forms and maintain user state between them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Over 4 functions and sums used in calculations that are non standard and complex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Conditional logic with multiple logic statements, conclusions and conditions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3  form/tables accessed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3  form/tables accessed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•Individual steps require significant coding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•Use &gt; 5 existing database tables, 2 or more external interfaces, create multiple sql statements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94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Over 5 report breaks, totals, and charts/graphs per report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System is less than 6 months in production.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•External sources for lookup fields, create lookup tables or views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454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Non -standard formatting and customized reports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Multiple downstream dependency 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•Complex error checking (cross-reference multiple forms, complex business rule calculation, multiple external systems for validation)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•Interactive updates (prior form submission) to &gt; 2 UI elements based on separated business logic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5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Extreme</a:t>
                      </a:r>
                    </a:p>
                  </a:txBody>
                  <a:tcPr marL="3496" marR="3496" marT="3496" marB="0" vert="vert270" anchor="ctr">
                    <a:lnL>
                      <a:noFill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•New Dimensions and Facts from source systems with additional dimensions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More than 5 source systems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 configuration of greater than 10 new objects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 customisation of objects,  which are  core  of a vendor  product.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Instigated by multiple business processes more than 10 L6 process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•Streamline &gt; 5 multiple forms into single form or split existing large form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10 source tables required to create view.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20 data elements sourced from a single source system table or from multiple source systems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Complex business logic or standard business logic greater than 10.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 Complex business logic or standard business logic greater than 10.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•More than 20 steps per workflow with multiple branches &gt; 10.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•Create &gt; 5  multiple forms and maintain user state between them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10 functions and sums used in calculations that are non standard and complex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•Conditional logic with multiple logic statements, conclusions and conditions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10  form/tables accessed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10 form/tables accessed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•Individual steps require significant coding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•Use &gt; 10 existing database tables, 5 or more external interfaces, create multiple sql statements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094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•Over 10 report breaks, totals, and charts/graphs per report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•System is news in production.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•External sources for lookup fields, create lookup tables or views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0454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•Non -standard formatting and customized reports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•Multiple downstream dependency 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•Complex error checking (cross-reference multiple forms, complex business rule calculation, multiple external systems for validation)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9272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•Interactive updates (prior form submission) to &gt; 10 UI elements based on separated business logic</a:t>
                      </a:r>
                    </a:p>
                  </a:txBody>
                  <a:tcPr marL="3496" marR="3496" marT="3496" marB="0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Ideal Man Days (Size to Cost)</a:t>
            </a:r>
          </a:p>
        </p:txBody>
      </p:sp>
      <p:graphicFrame>
        <p:nvGraphicFramePr>
          <p:cNvPr id="4" name="Content Placeholder 10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34462484"/>
              </p:ext>
            </p:extLst>
          </p:nvPr>
        </p:nvGraphicFramePr>
        <p:xfrm>
          <a:off x="1187624" y="2879204"/>
          <a:ext cx="6438900" cy="1485900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2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Weighting factors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Simple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Medium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Complex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Extreme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43104"/>
              </p:ext>
            </p:extLst>
          </p:nvPr>
        </p:nvGraphicFramePr>
        <p:xfrm>
          <a:off x="4211960" y="4869160"/>
          <a:ext cx="3440336" cy="1008112"/>
        </p:xfrm>
        <a:graphic>
          <a:graphicData uri="http://schemas.openxmlformats.org/drawingml/2006/table">
            <a:tbl>
              <a:tblPr>
                <a:effectLst>
                  <a:outerShdw blurRad="50800" dist="63500" dir="2700000" sx="7000" sy="7000" algn="tl" rotWithShape="0">
                    <a:srgbClr val="000000">
                      <a:alpha val="95000"/>
                    </a:srgbClr>
                  </a:outerShdw>
                </a:effectLst>
              </a:tblPr>
              <a:tblGrid>
                <a:gridCol w="905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81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RICEWF Score: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xxx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RICEWF   error +/-: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x.x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99592" y="1196752"/>
            <a:ext cx="7272808" cy="111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4025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defRPr lang="en-US" sz="1600" b="1" kern="1200" cap="none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0" indent="0" algn="l" defTabSz="454025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ourier New" pitchFamily="49" charset="0"/>
              <a:defRPr sz="16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179388" indent="-179388" algn="l" defTabSz="454025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 3" pitchFamily="18" charset="2"/>
              <a:buChar char=""/>
              <a:defRPr sz="16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358775" indent="-195263" algn="l" defTabSz="454025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Font typeface="Calibri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531813" indent="-190500" algn="l" defTabSz="454025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Font typeface="Calibri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2514213" indent="-228565" algn="l" defTabSz="45713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42" indent="-228565" algn="l" defTabSz="45713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73" indent="-228565" algn="l" defTabSz="45713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01" indent="-228565" algn="l" defTabSz="45713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3512" lvl="3" indent="0">
              <a:buFont typeface="Calibri" pitchFamily="34" charset="0"/>
              <a:buNone/>
            </a:pPr>
            <a:r>
              <a:rPr lang="en-AU" sz="1800" dirty="0"/>
              <a:t>RICEWF counts are translated into estimated ideal man days using a standard formula.  </a:t>
            </a:r>
          </a:p>
          <a:p>
            <a:pPr marL="163512" lvl="3" indent="0">
              <a:buFont typeface="Calibri" pitchFamily="34" charset="0"/>
              <a:buNone/>
            </a:pPr>
            <a:r>
              <a:rPr lang="en-AU" sz="1800" dirty="0"/>
              <a:t>Provides a uniform measure that gives an indicative size of a collection of work items to fulfil an Epic User Story.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Costs Across Enterprise - Example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9552" y="1556792"/>
          <a:ext cx="7848872" cy="418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100">
                <a:tc>
                  <a:txBody>
                    <a:bodyPr/>
                    <a:lstStyle/>
                    <a:p>
                      <a:r>
                        <a:rPr lang="en-AU" dirty="0"/>
                        <a:t>Work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RICEWF</a:t>
                      </a:r>
                      <a:r>
                        <a:rPr lang="en-AU" baseline="0" dirty="0"/>
                        <a:t> </a:t>
                      </a:r>
                      <a:r>
                        <a:rPr lang="en-AU" dirty="0"/>
                        <a:t>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Create an Portal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Report Order submission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4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Interface to the Legacy Ordering System via ESB Service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Create an ESB Business Service and Access Service Adapter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ESB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76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Expose Ordering on Legacy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Fulfilment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estimate?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484784"/>
            <a:ext cx="7705352" cy="3959646"/>
          </a:xfrm>
        </p:spPr>
        <p:txBody>
          <a:bodyPr/>
          <a:lstStyle/>
          <a:p>
            <a:pPr indent="-3175">
              <a:buNone/>
            </a:pPr>
            <a:r>
              <a:rPr lang="en-US" dirty="0"/>
              <a:t>“A good estimate is an estimate that provides a clear enough view of the project reality to allow the project leadership to make good decisions about how to control the project to hit its targets.”</a:t>
            </a:r>
          </a:p>
          <a:p>
            <a:pPr indent="-3175">
              <a:buNone/>
            </a:pPr>
            <a:endParaRPr lang="en-US" dirty="0"/>
          </a:p>
          <a:p>
            <a:pPr indent="-3175">
              <a:buNone/>
            </a:pPr>
            <a:r>
              <a:rPr lang="en-US" i="1" dirty="0"/>
              <a:t>Software Estimation</a:t>
            </a:r>
            <a:r>
              <a:rPr lang="en-US" dirty="0"/>
              <a:t> Steve McConnell</a:t>
            </a:r>
          </a:p>
          <a:p>
            <a:pPr indent="-3175">
              <a:buNone/>
            </a:pPr>
            <a:endParaRPr lang="en-US" dirty="0"/>
          </a:p>
          <a:p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RICEWFs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52736"/>
            <a:ext cx="7904162" cy="5040312"/>
          </a:xfrm>
        </p:spPr>
        <p:txBody>
          <a:bodyPr/>
          <a:lstStyle/>
          <a:p>
            <a:r>
              <a:rPr lang="en-AU" dirty="0"/>
              <a:t>Applied at Enterprise and Program Level to allow consideration and comparison of many disparate work packages across projects.</a:t>
            </a:r>
          </a:p>
          <a:p>
            <a:r>
              <a:rPr lang="en-AU" dirty="0"/>
              <a:t>Provides developer estimates (cost), excludes effort for:</a:t>
            </a:r>
          </a:p>
          <a:p>
            <a:pPr lvl="1"/>
            <a:r>
              <a:rPr lang="en-AU" dirty="0"/>
              <a:t>Architecture, BAs , PMs etc.</a:t>
            </a:r>
          </a:p>
          <a:p>
            <a:pPr lvl="1"/>
            <a:r>
              <a:rPr lang="en-AU" dirty="0"/>
              <a:t>Impacts of Environment and Technology</a:t>
            </a:r>
          </a:p>
          <a:p>
            <a:r>
              <a:rPr lang="en-AU" dirty="0"/>
              <a:t>Other approaches required at next level of detail.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52736"/>
            <a:ext cx="7904162" cy="5040312"/>
          </a:xfrm>
        </p:spPr>
        <p:txBody>
          <a:bodyPr/>
          <a:lstStyle/>
          <a:p>
            <a:r>
              <a:rPr lang="en-AU" sz="2000" dirty="0"/>
              <a:t>Requires significant fiddling, and fudge work on the data and weights. It is difficult to get the number of examples to work these out, may take years.</a:t>
            </a:r>
          </a:p>
          <a:p>
            <a:r>
              <a:rPr lang="en-AU" sz="2000" dirty="0"/>
              <a:t>Experience is showing the man day estimates to be high for Portal.</a:t>
            </a:r>
          </a:p>
          <a:p>
            <a:pPr lvl="1"/>
            <a:r>
              <a:rPr lang="en-AU" sz="2000" dirty="0"/>
              <a:t>E.g. Interface weights are high.</a:t>
            </a:r>
          </a:p>
          <a:p>
            <a:pPr lvl="1"/>
            <a:r>
              <a:rPr lang="en-AU" sz="2000" dirty="0"/>
              <a:t>everything has to be ‘Simple’</a:t>
            </a:r>
          </a:p>
          <a:p>
            <a:r>
              <a:rPr lang="en-AU" sz="2000" dirty="0"/>
              <a:t>Still open to interpretation, e.g. do portal forms have ‘workflow’ ?</a:t>
            </a:r>
          </a:p>
          <a:p>
            <a:r>
              <a:rPr lang="en-AU" sz="2000" dirty="0"/>
              <a:t>Resolution: many portal items require even ‘simpler’ changes to an existing form, not a “1” or a “0”; need a 1/3.</a:t>
            </a:r>
          </a:p>
          <a:p>
            <a:r>
              <a:rPr lang="en-AU" sz="2000" dirty="0"/>
              <a:t>Is an extension, e.g. to manage 6 order states, 1 Complex or 6 Simple Extensions.</a:t>
            </a:r>
          </a:p>
          <a:p>
            <a:r>
              <a:rPr lang="en-AU" sz="2000" dirty="0"/>
              <a:t>Weightings need to be re-calibrated based on feedback.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Story Points</a:t>
            </a:r>
          </a:p>
        </p:txBody>
      </p:sp>
      <p:pic>
        <p:nvPicPr>
          <p:cNvPr id="3074" name="Picture 2" descr="C:\Users\kimhorn\AppData\Local\Microsoft\Windows\Temporary Internet Files\Content.IE5\Z2H5QU7F\MP90040107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24744"/>
            <a:ext cx="4732064" cy="47320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1107996"/>
          </a:xfrm>
        </p:spPr>
        <p:txBody>
          <a:bodyPr/>
          <a:lstStyle/>
          <a:p>
            <a:r>
              <a:rPr lang="en-A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Scrum/Agile Story Points</a:t>
            </a:r>
            <a:br>
              <a:rPr lang="en-AU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52736"/>
            <a:ext cx="7904162" cy="5040312"/>
          </a:xfrm>
        </p:spPr>
        <p:txBody>
          <a:bodyPr/>
          <a:lstStyle/>
          <a:p>
            <a:r>
              <a:rPr lang="en-US" dirty="0"/>
              <a:t>Do not estimate in terms of time.</a:t>
            </a:r>
          </a:p>
          <a:p>
            <a:r>
              <a:rPr lang="en-US" dirty="0"/>
              <a:t>Use a more abstracted metric to quantify effort. E.g.</a:t>
            </a:r>
          </a:p>
          <a:p>
            <a:pPr lvl="1"/>
            <a:r>
              <a:rPr lang="en-US" dirty="0"/>
              <a:t>numeric sizing (1 through 10), </a:t>
            </a:r>
          </a:p>
          <a:p>
            <a:pPr lvl="1"/>
            <a:r>
              <a:rPr lang="en-US" dirty="0"/>
              <a:t>t-shirt sizes (XS, S, M, L, XL, XXL, XXXL), </a:t>
            </a:r>
          </a:p>
          <a:p>
            <a:pPr lvl="1"/>
            <a:r>
              <a:rPr lang="en-US" dirty="0"/>
              <a:t>the Fibonacci sequence (1, 2, 3, 5, 8, 13, 21, 34, etc.) These take into account the inaccuracy of large estimates.</a:t>
            </a:r>
          </a:p>
          <a:p>
            <a:r>
              <a:rPr lang="en-US" dirty="0"/>
              <a:t>Planning Poker – to remove bias estimates are not revealed until a signal.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052736"/>
            <a:ext cx="7904162" cy="5040312"/>
          </a:xfrm>
        </p:spPr>
        <p:txBody>
          <a:bodyPr/>
          <a:lstStyle/>
          <a:p>
            <a:r>
              <a:rPr lang="en-AU" sz="2800" dirty="0"/>
              <a:t>Tendency to Average. </a:t>
            </a:r>
          </a:p>
          <a:p>
            <a:pPr lvl="1"/>
            <a:r>
              <a:rPr lang="en-AU" sz="2400" dirty="0"/>
              <a:t>As Stories are same (Average) don’t need to estimate just count items (N. Stories).</a:t>
            </a:r>
          </a:p>
          <a:p>
            <a:r>
              <a:rPr lang="en-AU" sz="2800" dirty="0"/>
              <a:t>Based on experience or in-experience.</a:t>
            </a:r>
          </a:p>
          <a:p>
            <a:r>
              <a:rPr lang="en-AU" sz="2800" dirty="0"/>
              <a:t>Subjective not objective.</a:t>
            </a:r>
          </a:p>
          <a:p>
            <a:r>
              <a:rPr lang="en-AU" sz="2800" dirty="0"/>
              <a:t>Requires generalists, experience with requirements, analysis, design, integration, architecture, coding, testing etc....</a:t>
            </a:r>
          </a:p>
          <a:p>
            <a:r>
              <a:rPr lang="en-AU" sz="2800" dirty="0"/>
              <a:t>May not be reproducible or comparable across teams.</a:t>
            </a:r>
          </a:p>
          <a:p>
            <a:r>
              <a:rPr lang="en-AU" sz="2800" dirty="0"/>
              <a:t>The ‘why’ is easily forgotten.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Case Points</a:t>
            </a:r>
          </a:p>
        </p:txBody>
      </p:sp>
      <p:pic>
        <p:nvPicPr>
          <p:cNvPr id="5122" name="Picture 2" descr="C:\Users\kimhorn\AppData\Local\Microsoft\Windows\Temporary Internet Files\Content.IE5\Z2H5QU7F\MC90019891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31903" cy="42688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553998"/>
          </a:xfrm>
        </p:spPr>
        <p:txBody>
          <a:bodyPr/>
          <a:lstStyle/>
          <a:p>
            <a:r>
              <a:rPr lang="en-AU" dirty="0"/>
              <a:t>Use Case Points (UCP)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dirty="0"/>
              <a:t>Take a Use Case and consider:</a:t>
            </a:r>
          </a:p>
          <a:p>
            <a:pPr lvl="1"/>
            <a:r>
              <a:rPr lang="en-AU" dirty="0"/>
              <a:t>Actor Interaction Types</a:t>
            </a:r>
          </a:p>
          <a:p>
            <a:pPr lvl="1"/>
            <a:r>
              <a:rPr lang="en-AU" dirty="0"/>
              <a:t>Use Case Transaction Complexity</a:t>
            </a:r>
          </a:p>
          <a:p>
            <a:pPr>
              <a:buNone/>
            </a:pPr>
            <a:r>
              <a:rPr lang="en-AU" dirty="0"/>
              <a:t>Consider impacts to Implementation:</a:t>
            </a:r>
          </a:p>
          <a:p>
            <a:pPr lvl="1"/>
            <a:r>
              <a:rPr lang="en-AU" dirty="0"/>
              <a:t>Environmental Factors (EF)</a:t>
            </a:r>
          </a:p>
          <a:p>
            <a:pPr lvl="1"/>
            <a:r>
              <a:rPr lang="en-AU" dirty="0"/>
              <a:t>Technical Complexity Factors (TCF)</a:t>
            </a:r>
          </a:p>
          <a:p>
            <a:pPr marL="0" indent="1588">
              <a:buNone/>
            </a:pPr>
            <a:r>
              <a:rPr lang="en-AU" i="1" dirty="0">
                <a:solidFill>
                  <a:schemeClr val="accent1">
                    <a:lumMod val="75000"/>
                  </a:schemeClr>
                </a:solidFill>
              </a:rPr>
              <a:t>Estimate the Problem then weigh by Environment and Technology Impacts on Capability to Implement.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Actor Type &amp; Use Case Complexity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7088" y="1213530"/>
          <a:ext cx="75613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Interaction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Well Defined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Dynamic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Human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99592" y="3228960"/>
          <a:ext cx="7488831" cy="243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AU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No. Of 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No. Analysis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&lt; 3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&lt;5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AU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4 - 7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5 - 10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&gt;=7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Technology Complexity Factors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1600" y="1052736"/>
          <a:ext cx="6912768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2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Distributed</a:t>
                      </a:r>
                      <a:r>
                        <a:rPr lang="en-AU" baseline="0" dirty="0"/>
                        <a:t> System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Response Adjectives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End-user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Complex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Reusable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Easy to Install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Easy</a:t>
                      </a:r>
                      <a:r>
                        <a:rPr lang="en-AU" baseline="0" dirty="0"/>
                        <a:t> to use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Easy to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Concurrent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Security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Access to Third Parties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Special Training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Factors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15616" y="1412776"/>
          <a:ext cx="691276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2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Familiar with Development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Application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Object-oriented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Lead Analyst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Stable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Part-time 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Difficult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43608" y="5229200"/>
            <a:ext cx="698477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 ‘0’ means the factor is irrelevant to the project, a ‘5’ rating means it is essential.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52736"/>
            <a:ext cx="7904162" cy="5040312"/>
          </a:xfrm>
        </p:spPr>
        <p:txBody>
          <a:bodyPr/>
          <a:lstStyle/>
          <a:p>
            <a:r>
              <a:rPr lang="en-AU" sz="2000" dirty="0"/>
              <a:t>Historical</a:t>
            </a:r>
          </a:p>
          <a:p>
            <a:pPr lvl="1"/>
            <a:r>
              <a:rPr lang="en-AU" sz="2000" dirty="0"/>
              <a:t>Regression from Past Data </a:t>
            </a:r>
          </a:p>
          <a:p>
            <a:r>
              <a:rPr lang="en-AU" sz="2000" dirty="0"/>
              <a:t>Counting:</a:t>
            </a:r>
          </a:p>
          <a:p>
            <a:pPr lvl="1"/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Points</a:t>
            </a:r>
          </a:p>
          <a:p>
            <a:pPr lvl="1"/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RICEWF</a:t>
            </a:r>
          </a:p>
          <a:p>
            <a:pPr lvl="1"/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Case Points </a:t>
            </a:r>
          </a:p>
          <a:p>
            <a:pPr lvl="1"/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Scrum/Agile Objective Estimation</a:t>
            </a:r>
          </a:p>
          <a:p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Expert Judgement</a:t>
            </a:r>
          </a:p>
          <a:p>
            <a:pPr lvl="1"/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Scrum/Agile Story Points</a:t>
            </a:r>
          </a:p>
          <a:p>
            <a:pPr lvl="1"/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Top-Down</a:t>
            </a:r>
          </a:p>
          <a:p>
            <a:pPr lvl="1"/>
            <a:endParaRPr lang="en-AU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AU" sz="2000" dirty="0"/>
          </a:p>
          <a:p>
            <a:pPr>
              <a:buNone/>
            </a:pPr>
            <a:r>
              <a:rPr lang="en-AU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	* Blue are discussed in following slides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Factors and Formulas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7904162" cy="5040312"/>
          </a:xfrm>
        </p:spPr>
        <p:txBody>
          <a:bodyPr/>
          <a:lstStyle/>
          <a:p>
            <a:r>
              <a:rPr lang="en-AU" dirty="0"/>
              <a:t>UUCP =Total Actor weight +Total Use Case weight </a:t>
            </a:r>
          </a:p>
          <a:p>
            <a:r>
              <a:rPr lang="en-AU" dirty="0"/>
              <a:t>EF-Factor = Sum of (Weight * Value) column </a:t>
            </a:r>
          </a:p>
          <a:p>
            <a:r>
              <a:rPr lang="en-AU" dirty="0"/>
              <a:t>TFactor = Sum of (Weight * Value)</a:t>
            </a:r>
          </a:p>
          <a:p>
            <a:r>
              <a:rPr lang="en-US" dirty="0"/>
              <a:t>EF = 1.4 + ( -0.03 * </a:t>
            </a:r>
            <a:r>
              <a:rPr lang="en-AU" dirty="0"/>
              <a:t>EF-Factor</a:t>
            </a:r>
            <a:r>
              <a:rPr lang="en-US" dirty="0"/>
              <a:t>)</a:t>
            </a:r>
          </a:p>
          <a:p>
            <a:r>
              <a:rPr lang="en-AU" dirty="0"/>
              <a:t>TCF = 0.6 + (0.01 * TFactor) </a:t>
            </a:r>
          </a:p>
          <a:p>
            <a:r>
              <a:rPr lang="en-AU" dirty="0"/>
              <a:t>UCP = UUCP * TCF * ECF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Scrum/Agile Objective Estimation</a:t>
            </a:r>
          </a:p>
        </p:txBody>
      </p:sp>
      <p:pic>
        <p:nvPicPr>
          <p:cNvPr id="4098" name="Picture 2" descr="C:\Users\kimhorn\AppData\Local\Microsoft\Windows\Temporary Internet Files\Content.IE5\WXOXD0Z5\MP900431826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08512" cy="46085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1107996"/>
          </a:xfrm>
        </p:spPr>
        <p:txBody>
          <a:bodyPr/>
          <a:lstStyle/>
          <a:p>
            <a:r>
              <a:rPr lang="en-AU" dirty="0"/>
              <a:t>Scrum/Agile Objective Estimation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AU" dirty="0"/>
              <a:t>Take a Story and consider:</a:t>
            </a:r>
          </a:p>
          <a:p>
            <a:pPr lvl="1"/>
            <a:r>
              <a:rPr lang="en-AU" dirty="0"/>
              <a:t>Interaction Type</a:t>
            </a:r>
          </a:p>
          <a:p>
            <a:pPr lvl="1"/>
            <a:r>
              <a:rPr lang="en-AU" dirty="0"/>
              <a:t>Business Rules</a:t>
            </a:r>
          </a:p>
          <a:p>
            <a:pPr lvl="1"/>
            <a:r>
              <a:rPr lang="en-AU" dirty="0"/>
              <a:t>Number of Entities Manipulated</a:t>
            </a:r>
          </a:p>
          <a:p>
            <a:pPr lvl="1"/>
            <a:r>
              <a:rPr lang="en-AU" dirty="0"/>
              <a:t>CRUD</a:t>
            </a:r>
          </a:p>
          <a:p>
            <a:pPr>
              <a:buNone/>
            </a:pPr>
            <a:r>
              <a:rPr lang="en-AU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 Complexity = Total these to get Unadjusted Points (UP).</a:t>
            </a:r>
          </a:p>
          <a:p>
            <a:pPr>
              <a:buNone/>
            </a:pPr>
            <a:r>
              <a:rPr lang="en-AU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Multiply by an Environmental Dimension (ED) Factor to get Adjusted Points (AP) that takes into account Capability to Implement.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Estimate Items come from: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2843808" y="3933056"/>
            <a:ext cx="1224136" cy="1008112"/>
          </a:xfrm>
          <a:prstGeom prst="flowChartMagneticDisk">
            <a:avLst/>
          </a:prstGeom>
          <a:gradFill>
            <a:gsLst>
              <a:gs pos="0">
                <a:srgbClr val="FFFF99"/>
              </a:gs>
              <a:gs pos="64999">
                <a:srgbClr val="F0EBD5"/>
              </a:gs>
              <a:gs pos="100000">
                <a:srgbClr val="D1C39F"/>
              </a:gs>
            </a:gsLst>
            <a:lin ang="0" scaled="0"/>
          </a:gradFill>
          <a:ln w="127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dirty="0">
                <a:solidFill>
                  <a:schemeClr val="tx1"/>
                </a:solidFill>
              </a:rPr>
              <a:t>Data 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43808" y="1844824"/>
            <a:ext cx="2736304" cy="151216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/>
              <a:t>New Application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4680806" y="3680236"/>
            <a:ext cx="648073" cy="1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1033"/>
          <p:cNvGrpSpPr>
            <a:grpSpLocks/>
          </p:cNvGrpSpPr>
          <p:nvPr/>
        </p:nvGrpSpPr>
        <p:grpSpPr bwMode="auto">
          <a:xfrm>
            <a:off x="1115616" y="2132856"/>
            <a:ext cx="642942" cy="500066"/>
            <a:chOff x="1671638" y="4297363"/>
            <a:chExt cx="1900230" cy="1471057"/>
          </a:xfrm>
          <a:solidFill>
            <a:schemeClr val="bg2"/>
          </a:solidFill>
        </p:grpSpPr>
        <p:grpSp>
          <p:nvGrpSpPr>
            <p:cNvPr id="8" name="Group 242"/>
            <p:cNvGrpSpPr>
              <a:grpSpLocks/>
            </p:cNvGrpSpPr>
            <p:nvPr/>
          </p:nvGrpSpPr>
          <p:grpSpPr bwMode="auto">
            <a:xfrm>
              <a:off x="1671638" y="5397444"/>
              <a:ext cx="1900230" cy="370986"/>
              <a:chOff x="2165" y="1392"/>
              <a:chExt cx="726" cy="157"/>
            </a:xfrm>
            <a:grpFill/>
          </p:grpSpPr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2165" y="1392"/>
                <a:ext cx="726" cy="143"/>
              </a:xfrm>
              <a:custGeom>
                <a:avLst/>
                <a:gdLst>
                  <a:gd name="T0" fmla="*/ 0 w 726"/>
                  <a:gd name="T1" fmla="*/ 143 h 143"/>
                  <a:gd name="T2" fmla="*/ 26 w 726"/>
                  <a:gd name="T3" fmla="*/ 0 h 143"/>
                  <a:gd name="T4" fmla="*/ 689 w 726"/>
                  <a:gd name="T5" fmla="*/ 0 h 143"/>
                  <a:gd name="T6" fmla="*/ 726 w 726"/>
                  <a:gd name="T7" fmla="*/ 143 h 143"/>
                  <a:gd name="T8" fmla="*/ 0 w 726"/>
                  <a:gd name="T9" fmla="*/ 143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143"/>
                  <a:gd name="T17" fmla="*/ 726 w 726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143">
                    <a:moveTo>
                      <a:pt x="0" y="143"/>
                    </a:moveTo>
                    <a:lnTo>
                      <a:pt x="26" y="0"/>
                    </a:lnTo>
                    <a:lnTo>
                      <a:pt x="689" y="0"/>
                    </a:lnTo>
                    <a:lnTo>
                      <a:pt x="726" y="143"/>
                    </a:lnTo>
                    <a:lnTo>
                      <a:pt x="0" y="143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3" name="Freeform 43"/>
              <p:cNvSpPr>
                <a:spLocks/>
              </p:cNvSpPr>
              <p:nvPr/>
            </p:nvSpPr>
            <p:spPr bwMode="auto">
              <a:xfrm>
                <a:off x="2165" y="1392"/>
                <a:ext cx="726" cy="143"/>
              </a:xfrm>
              <a:custGeom>
                <a:avLst/>
                <a:gdLst>
                  <a:gd name="T0" fmla="*/ 0 w 726"/>
                  <a:gd name="T1" fmla="*/ 143 h 143"/>
                  <a:gd name="T2" fmla="*/ 26 w 726"/>
                  <a:gd name="T3" fmla="*/ 0 h 143"/>
                  <a:gd name="T4" fmla="*/ 689 w 726"/>
                  <a:gd name="T5" fmla="*/ 0 h 143"/>
                  <a:gd name="T6" fmla="*/ 726 w 726"/>
                  <a:gd name="T7" fmla="*/ 143 h 143"/>
                  <a:gd name="T8" fmla="*/ 0 w 726"/>
                  <a:gd name="T9" fmla="*/ 143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143"/>
                  <a:gd name="T17" fmla="*/ 726 w 726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143">
                    <a:moveTo>
                      <a:pt x="0" y="143"/>
                    </a:moveTo>
                    <a:lnTo>
                      <a:pt x="26" y="0"/>
                    </a:lnTo>
                    <a:lnTo>
                      <a:pt x="689" y="0"/>
                    </a:lnTo>
                    <a:lnTo>
                      <a:pt x="726" y="143"/>
                    </a:lnTo>
                    <a:lnTo>
                      <a:pt x="0" y="143"/>
                    </a:lnTo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4" name="Freeform 44"/>
              <p:cNvSpPr>
                <a:spLocks/>
              </p:cNvSpPr>
              <p:nvPr/>
            </p:nvSpPr>
            <p:spPr bwMode="auto">
              <a:xfrm>
                <a:off x="2165" y="1534"/>
                <a:ext cx="726" cy="15"/>
              </a:xfrm>
              <a:custGeom>
                <a:avLst/>
                <a:gdLst>
                  <a:gd name="T0" fmla="*/ 0 w 726"/>
                  <a:gd name="T1" fmla="*/ 0 h 15"/>
                  <a:gd name="T2" fmla="*/ 7 w 726"/>
                  <a:gd name="T3" fmla="*/ 15 h 15"/>
                  <a:gd name="T4" fmla="*/ 721 w 726"/>
                  <a:gd name="T5" fmla="*/ 15 h 15"/>
                  <a:gd name="T6" fmla="*/ 726 w 726"/>
                  <a:gd name="T7" fmla="*/ 0 h 15"/>
                  <a:gd name="T8" fmla="*/ 0 w 726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15"/>
                  <a:gd name="T17" fmla="*/ 726 w 726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15">
                    <a:moveTo>
                      <a:pt x="0" y="0"/>
                    </a:moveTo>
                    <a:lnTo>
                      <a:pt x="7" y="15"/>
                    </a:lnTo>
                    <a:lnTo>
                      <a:pt x="721" y="15"/>
                    </a:lnTo>
                    <a:lnTo>
                      <a:pt x="72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5" name="Freeform 45"/>
              <p:cNvSpPr>
                <a:spLocks/>
              </p:cNvSpPr>
              <p:nvPr/>
            </p:nvSpPr>
            <p:spPr bwMode="auto">
              <a:xfrm>
                <a:off x="2165" y="1534"/>
                <a:ext cx="726" cy="15"/>
              </a:xfrm>
              <a:custGeom>
                <a:avLst/>
                <a:gdLst>
                  <a:gd name="T0" fmla="*/ 0 w 726"/>
                  <a:gd name="T1" fmla="*/ 0 h 15"/>
                  <a:gd name="T2" fmla="*/ 7 w 726"/>
                  <a:gd name="T3" fmla="*/ 15 h 15"/>
                  <a:gd name="T4" fmla="*/ 721 w 726"/>
                  <a:gd name="T5" fmla="*/ 15 h 15"/>
                  <a:gd name="T6" fmla="*/ 726 w 726"/>
                  <a:gd name="T7" fmla="*/ 0 h 15"/>
                  <a:gd name="T8" fmla="*/ 0 w 726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15"/>
                  <a:gd name="T17" fmla="*/ 726 w 726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15">
                    <a:moveTo>
                      <a:pt x="0" y="0"/>
                    </a:moveTo>
                    <a:lnTo>
                      <a:pt x="7" y="15"/>
                    </a:lnTo>
                    <a:lnTo>
                      <a:pt x="721" y="15"/>
                    </a:lnTo>
                    <a:lnTo>
                      <a:pt x="726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2292" y="1457"/>
                <a:ext cx="16" cy="10"/>
              </a:xfrm>
              <a:custGeom>
                <a:avLst/>
                <a:gdLst>
                  <a:gd name="T0" fmla="*/ 14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4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4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7" name="Rectangle 47"/>
              <p:cNvSpPr>
                <a:spLocks noChangeArrowheads="1"/>
              </p:cNvSpPr>
              <p:nvPr/>
            </p:nvSpPr>
            <p:spPr bwMode="auto">
              <a:xfrm>
                <a:off x="2295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8" name="Freeform 48"/>
              <p:cNvSpPr>
                <a:spLocks/>
              </p:cNvSpPr>
              <p:nvPr/>
            </p:nvSpPr>
            <p:spPr bwMode="auto">
              <a:xfrm>
                <a:off x="2289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9" name="Freeform 49"/>
              <p:cNvSpPr>
                <a:spLocks/>
              </p:cNvSpPr>
              <p:nvPr/>
            </p:nvSpPr>
            <p:spPr bwMode="auto">
              <a:xfrm>
                <a:off x="2306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0" name="Freeform 50"/>
              <p:cNvSpPr>
                <a:spLocks/>
              </p:cNvSpPr>
              <p:nvPr/>
            </p:nvSpPr>
            <p:spPr bwMode="auto">
              <a:xfrm>
                <a:off x="2318" y="1457"/>
                <a:ext cx="16" cy="10"/>
              </a:xfrm>
              <a:custGeom>
                <a:avLst/>
                <a:gdLst>
                  <a:gd name="T0" fmla="*/ 14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4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4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1" name="Rectangle 51"/>
              <p:cNvSpPr>
                <a:spLocks noChangeArrowheads="1"/>
              </p:cNvSpPr>
              <p:nvPr/>
            </p:nvSpPr>
            <p:spPr bwMode="auto">
              <a:xfrm>
                <a:off x="2321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2" name="Freeform 52"/>
              <p:cNvSpPr>
                <a:spLocks/>
              </p:cNvSpPr>
              <p:nvPr/>
            </p:nvSpPr>
            <p:spPr bwMode="auto">
              <a:xfrm>
                <a:off x="2316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3" name="Freeform 53"/>
              <p:cNvSpPr>
                <a:spLocks/>
              </p:cNvSpPr>
              <p:nvPr/>
            </p:nvSpPr>
            <p:spPr bwMode="auto">
              <a:xfrm>
                <a:off x="2332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4" name="Freeform 54"/>
              <p:cNvSpPr>
                <a:spLocks/>
              </p:cNvSpPr>
              <p:nvPr/>
            </p:nvSpPr>
            <p:spPr bwMode="auto">
              <a:xfrm>
                <a:off x="2344" y="1457"/>
                <a:ext cx="17" cy="10"/>
              </a:xfrm>
              <a:custGeom>
                <a:avLst/>
                <a:gdLst>
                  <a:gd name="T0" fmla="*/ 14 w 17"/>
                  <a:gd name="T1" fmla="*/ 0 h 10"/>
                  <a:gd name="T2" fmla="*/ 3 w 17"/>
                  <a:gd name="T3" fmla="*/ 0 h 10"/>
                  <a:gd name="T4" fmla="*/ 0 w 17"/>
                  <a:gd name="T5" fmla="*/ 10 h 10"/>
                  <a:gd name="T6" fmla="*/ 17 w 17"/>
                  <a:gd name="T7" fmla="*/ 10 h 10"/>
                  <a:gd name="T8" fmla="*/ 14 w 17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0"/>
                  <a:gd name="T17" fmla="*/ 17 w 17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0">
                    <a:moveTo>
                      <a:pt x="14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7" y="10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5" name="Rectangle 55"/>
              <p:cNvSpPr>
                <a:spLocks noChangeArrowheads="1"/>
              </p:cNvSpPr>
              <p:nvPr/>
            </p:nvSpPr>
            <p:spPr bwMode="auto">
              <a:xfrm>
                <a:off x="2347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6" name="Freeform 56"/>
              <p:cNvSpPr>
                <a:spLocks/>
              </p:cNvSpPr>
              <p:nvPr/>
            </p:nvSpPr>
            <p:spPr bwMode="auto">
              <a:xfrm>
                <a:off x="2341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7" name="Freeform 57"/>
              <p:cNvSpPr>
                <a:spLocks/>
              </p:cNvSpPr>
              <p:nvPr/>
            </p:nvSpPr>
            <p:spPr bwMode="auto">
              <a:xfrm>
                <a:off x="2358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8" name="Freeform 58"/>
              <p:cNvSpPr>
                <a:spLocks/>
              </p:cNvSpPr>
              <p:nvPr/>
            </p:nvSpPr>
            <p:spPr bwMode="auto">
              <a:xfrm>
                <a:off x="2371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2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9" name="Rectangle 59"/>
              <p:cNvSpPr>
                <a:spLocks noChangeArrowheads="1"/>
              </p:cNvSpPr>
              <p:nvPr/>
            </p:nvSpPr>
            <p:spPr bwMode="auto">
              <a:xfrm>
                <a:off x="2373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0" name="Freeform 60"/>
              <p:cNvSpPr>
                <a:spLocks/>
              </p:cNvSpPr>
              <p:nvPr/>
            </p:nvSpPr>
            <p:spPr bwMode="auto">
              <a:xfrm>
                <a:off x="2368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1" name="Freeform 61"/>
              <p:cNvSpPr>
                <a:spLocks/>
              </p:cNvSpPr>
              <p:nvPr/>
            </p:nvSpPr>
            <p:spPr bwMode="auto">
              <a:xfrm>
                <a:off x="2384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2" name="Freeform 62"/>
              <p:cNvSpPr>
                <a:spLocks/>
              </p:cNvSpPr>
              <p:nvPr/>
            </p:nvSpPr>
            <p:spPr bwMode="auto">
              <a:xfrm>
                <a:off x="2397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3" name="Rectangle 63"/>
              <p:cNvSpPr>
                <a:spLocks noChangeArrowheads="1"/>
              </p:cNvSpPr>
              <p:nvPr/>
            </p:nvSpPr>
            <p:spPr bwMode="auto">
              <a:xfrm>
                <a:off x="2400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4" name="Freeform 64"/>
              <p:cNvSpPr>
                <a:spLocks/>
              </p:cNvSpPr>
              <p:nvPr/>
            </p:nvSpPr>
            <p:spPr bwMode="auto">
              <a:xfrm>
                <a:off x="2394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5" name="Freeform 65"/>
              <p:cNvSpPr>
                <a:spLocks/>
              </p:cNvSpPr>
              <p:nvPr/>
            </p:nvSpPr>
            <p:spPr bwMode="auto">
              <a:xfrm>
                <a:off x="2410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6" name="Freeform 66"/>
              <p:cNvSpPr>
                <a:spLocks/>
              </p:cNvSpPr>
              <p:nvPr/>
            </p:nvSpPr>
            <p:spPr bwMode="auto">
              <a:xfrm>
                <a:off x="2423" y="1457"/>
                <a:ext cx="16" cy="10"/>
              </a:xfrm>
              <a:custGeom>
                <a:avLst/>
                <a:gdLst>
                  <a:gd name="T0" fmla="*/ 14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4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4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7" name="Rectangle 67"/>
              <p:cNvSpPr>
                <a:spLocks noChangeArrowheads="1"/>
              </p:cNvSpPr>
              <p:nvPr/>
            </p:nvSpPr>
            <p:spPr bwMode="auto">
              <a:xfrm>
                <a:off x="2426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8" name="Freeform 68"/>
              <p:cNvSpPr>
                <a:spLocks/>
              </p:cNvSpPr>
              <p:nvPr/>
            </p:nvSpPr>
            <p:spPr bwMode="auto">
              <a:xfrm>
                <a:off x="2420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9" name="Freeform 69"/>
              <p:cNvSpPr>
                <a:spLocks/>
              </p:cNvSpPr>
              <p:nvPr/>
            </p:nvSpPr>
            <p:spPr bwMode="auto">
              <a:xfrm>
                <a:off x="2437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0" name="Freeform 70"/>
              <p:cNvSpPr>
                <a:spLocks/>
              </p:cNvSpPr>
              <p:nvPr/>
            </p:nvSpPr>
            <p:spPr bwMode="auto">
              <a:xfrm>
                <a:off x="2449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2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1" name="Rectangle 71"/>
              <p:cNvSpPr>
                <a:spLocks noChangeArrowheads="1"/>
              </p:cNvSpPr>
              <p:nvPr/>
            </p:nvSpPr>
            <p:spPr bwMode="auto">
              <a:xfrm>
                <a:off x="2451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2" name="Freeform 72"/>
              <p:cNvSpPr>
                <a:spLocks/>
              </p:cNvSpPr>
              <p:nvPr/>
            </p:nvSpPr>
            <p:spPr bwMode="auto">
              <a:xfrm>
                <a:off x="2446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3" name="Freeform 73"/>
              <p:cNvSpPr>
                <a:spLocks/>
              </p:cNvSpPr>
              <p:nvPr/>
            </p:nvSpPr>
            <p:spPr bwMode="auto">
              <a:xfrm>
                <a:off x="2462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4" name="Freeform 74"/>
              <p:cNvSpPr>
                <a:spLocks/>
              </p:cNvSpPr>
              <p:nvPr/>
            </p:nvSpPr>
            <p:spPr bwMode="auto">
              <a:xfrm>
                <a:off x="2475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5" name="Rectangle 75"/>
              <p:cNvSpPr>
                <a:spLocks noChangeArrowheads="1"/>
              </p:cNvSpPr>
              <p:nvPr/>
            </p:nvSpPr>
            <p:spPr bwMode="auto">
              <a:xfrm>
                <a:off x="2478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6" name="Freeform 76"/>
              <p:cNvSpPr>
                <a:spLocks/>
              </p:cNvSpPr>
              <p:nvPr/>
            </p:nvSpPr>
            <p:spPr bwMode="auto">
              <a:xfrm>
                <a:off x="2472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7" name="Freeform 77"/>
              <p:cNvSpPr>
                <a:spLocks/>
              </p:cNvSpPr>
              <p:nvPr/>
            </p:nvSpPr>
            <p:spPr bwMode="auto">
              <a:xfrm>
                <a:off x="2489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8" name="Freeform 78"/>
              <p:cNvSpPr>
                <a:spLocks/>
              </p:cNvSpPr>
              <p:nvPr/>
            </p:nvSpPr>
            <p:spPr bwMode="auto">
              <a:xfrm>
                <a:off x="2501" y="1457"/>
                <a:ext cx="16" cy="10"/>
              </a:xfrm>
              <a:custGeom>
                <a:avLst/>
                <a:gdLst>
                  <a:gd name="T0" fmla="*/ 14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4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4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9" name="Rectangle 79"/>
              <p:cNvSpPr>
                <a:spLocks noChangeArrowheads="1"/>
              </p:cNvSpPr>
              <p:nvPr/>
            </p:nvSpPr>
            <p:spPr bwMode="auto">
              <a:xfrm>
                <a:off x="2504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0" name="Freeform 80"/>
              <p:cNvSpPr>
                <a:spLocks/>
              </p:cNvSpPr>
              <p:nvPr/>
            </p:nvSpPr>
            <p:spPr bwMode="auto">
              <a:xfrm>
                <a:off x="2498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1" name="Freeform 81"/>
              <p:cNvSpPr>
                <a:spLocks/>
              </p:cNvSpPr>
              <p:nvPr/>
            </p:nvSpPr>
            <p:spPr bwMode="auto">
              <a:xfrm>
                <a:off x="2515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2" name="Freeform 82"/>
              <p:cNvSpPr>
                <a:spLocks/>
              </p:cNvSpPr>
              <p:nvPr/>
            </p:nvSpPr>
            <p:spPr bwMode="auto">
              <a:xfrm>
                <a:off x="2528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3" name="Rectangle 83"/>
              <p:cNvSpPr>
                <a:spLocks noChangeArrowheads="1"/>
              </p:cNvSpPr>
              <p:nvPr/>
            </p:nvSpPr>
            <p:spPr bwMode="auto">
              <a:xfrm>
                <a:off x="2531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4" name="Freeform 84"/>
              <p:cNvSpPr>
                <a:spLocks/>
              </p:cNvSpPr>
              <p:nvPr/>
            </p:nvSpPr>
            <p:spPr bwMode="auto">
              <a:xfrm>
                <a:off x="2525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5" name="Freeform 85"/>
              <p:cNvSpPr>
                <a:spLocks/>
              </p:cNvSpPr>
              <p:nvPr/>
            </p:nvSpPr>
            <p:spPr bwMode="auto">
              <a:xfrm>
                <a:off x="2541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6" name="Freeform 86"/>
              <p:cNvSpPr>
                <a:spLocks/>
              </p:cNvSpPr>
              <p:nvPr/>
            </p:nvSpPr>
            <p:spPr bwMode="auto">
              <a:xfrm>
                <a:off x="2554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2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7" name="Rectangle 87"/>
              <p:cNvSpPr>
                <a:spLocks noChangeArrowheads="1"/>
              </p:cNvSpPr>
              <p:nvPr/>
            </p:nvSpPr>
            <p:spPr bwMode="auto">
              <a:xfrm>
                <a:off x="2556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8" name="Freeform 88"/>
              <p:cNvSpPr>
                <a:spLocks/>
              </p:cNvSpPr>
              <p:nvPr/>
            </p:nvSpPr>
            <p:spPr bwMode="auto">
              <a:xfrm>
                <a:off x="2551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9" name="Freeform 89"/>
              <p:cNvSpPr>
                <a:spLocks/>
              </p:cNvSpPr>
              <p:nvPr/>
            </p:nvSpPr>
            <p:spPr bwMode="auto">
              <a:xfrm>
                <a:off x="2567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0" name="Freeform 90"/>
              <p:cNvSpPr>
                <a:spLocks/>
              </p:cNvSpPr>
              <p:nvPr/>
            </p:nvSpPr>
            <p:spPr bwMode="auto">
              <a:xfrm>
                <a:off x="2580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2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1" name="Rectangle 91"/>
              <p:cNvSpPr>
                <a:spLocks noChangeArrowheads="1"/>
              </p:cNvSpPr>
              <p:nvPr/>
            </p:nvSpPr>
            <p:spPr bwMode="auto">
              <a:xfrm>
                <a:off x="2582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2" name="Freeform 92"/>
              <p:cNvSpPr>
                <a:spLocks/>
              </p:cNvSpPr>
              <p:nvPr/>
            </p:nvSpPr>
            <p:spPr bwMode="auto">
              <a:xfrm>
                <a:off x="2577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3" name="Freeform 93"/>
              <p:cNvSpPr>
                <a:spLocks/>
              </p:cNvSpPr>
              <p:nvPr/>
            </p:nvSpPr>
            <p:spPr bwMode="auto">
              <a:xfrm>
                <a:off x="2593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4" name="Freeform 94"/>
              <p:cNvSpPr>
                <a:spLocks/>
              </p:cNvSpPr>
              <p:nvPr/>
            </p:nvSpPr>
            <p:spPr bwMode="auto">
              <a:xfrm>
                <a:off x="2243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5" name="Rectangle 95"/>
              <p:cNvSpPr>
                <a:spLocks noChangeArrowheads="1"/>
              </p:cNvSpPr>
              <p:nvPr/>
            </p:nvSpPr>
            <p:spPr bwMode="auto">
              <a:xfrm>
                <a:off x="2246" y="143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6" name="Freeform 96"/>
              <p:cNvSpPr>
                <a:spLocks/>
              </p:cNvSpPr>
              <p:nvPr/>
            </p:nvSpPr>
            <p:spPr bwMode="auto">
              <a:xfrm>
                <a:off x="2240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7" name="Freeform 97"/>
              <p:cNvSpPr>
                <a:spLocks/>
              </p:cNvSpPr>
              <p:nvPr/>
            </p:nvSpPr>
            <p:spPr bwMode="auto">
              <a:xfrm>
                <a:off x="2256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8" name="Freeform 98"/>
              <p:cNvSpPr>
                <a:spLocks/>
              </p:cNvSpPr>
              <p:nvPr/>
            </p:nvSpPr>
            <p:spPr bwMode="auto">
              <a:xfrm>
                <a:off x="2269" y="143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9" name="Rectangle 99"/>
              <p:cNvSpPr>
                <a:spLocks noChangeArrowheads="1"/>
              </p:cNvSpPr>
              <p:nvPr/>
            </p:nvSpPr>
            <p:spPr bwMode="auto">
              <a:xfrm>
                <a:off x="2272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0" name="Freeform 100"/>
              <p:cNvSpPr>
                <a:spLocks/>
              </p:cNvSpPr>
              <p:nvPr/>
            </p:nvSpPr>
            <p:spPr bwMode="auto">
              <a:xfrm>
                <a:off x="2267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1" name="Freeform 101"/>
              <p:cNvSpPr>
                <a:spLocks/>
              </p:cNvSpPr>
              <p:nvPr/>
            </p:nvSpPr>
            <p:spPr bwMode="auto">
              <a:xfrm>
                <a:off x="2283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2" name="Freeform 102"/>
              <p:cNvSpPr>
                <a:spLocks/>
              </p:cNvSpPr>
              <p:nvPr/>
            </p:nvSpPr>
            <p:spPr bwMode="auto">
              <a:xfrm>
                <a:off x="2295" y="1437"/>
                <a:ext cx="17" cy="11"/>
              </a:xfrm>
              <a:custGeom>
                <a:avLst/>
                <a:gdLst>
                  <a:gd name="T0" fmla="*/ 14 w 17"/>
                  <a:gd name="T1" fmla="*/ 0 h 11"/>
                  <a:gd name="T2" fmla="*/ 3 w 17"/>
                  <a:gd name="T3" fmla="*/ 0 h 11"/>
                  <a:gd name="T4" fmla="*/ 0 w 17"/>
                  <a:gd name="T5" fmla="*/ 11 h 11"/>
                  <a:gd name="T6" fmla="*/ 17 w 17"/>
                  <a:gd name="T7" fmla="*/ 11 h 11"/>
                  <a:gd name="T8" fmla="*/ 14 w 17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1"/>
                  <a:gd name="T17" fmla="*/ 17 w 17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7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3" name="Rectangle 103"/>
              <p:cNvSpPr>
                <a:spLocks noChangeArrowheads="1"/>
              </p:cNvSpPr>
              <p:nvPr/>
            </p:nvSpPr>
            <p:spPr bwMode="auto">
              <a:xfrm>
                <a:off x="2298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4" name="Freeform 104"/>
              <p:cNvSpPr>
                <a:spLocks/>
              </p:cNvSpPr>
              <p:nvPr/>
            </p:nvSpPr>
            <p:spPr bwMode="auto">
              <a:xfrm>
                <a:off x="2293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5" name="Freeform 105"/>
              <p:cNvSpPr>
                <a:spLocks/>
              </p:cNvSpPr>
              <p:nvPr/>
            </p:nvSpPr>
            <p:spPr bwMode="auto">
              <a:xfrm>
                <a:off x="2309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6" name="Freeform 106"/>
              <p:cNvSpPr>
                <a:spLocks/>
              </p:cNvSpPr>
              <p:nvPr/>
            </p:nvSpPr>
            <p:spPr bwMode="auto">
              <a:xfrm>
                <a:off x="2322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7" name="Rectangle 107"/>
              <p:cNvSpPr>
                <a:spLocks noChangeArrowheads="1"/>
              </p:cNvSpPr>
              <p:nvPr/>
            </p:nvSpPr>
            <p:spPr bwMode="auto">
              <a:xfrm>
                <a:off x="2324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8" name="Freeform 108"/>
              <p:cNvSpPr>
                <a:spLocks/>
              </p:cNvSpPr>
              <p:nvPr/>
            </p:nvSpPr>
            <p:spPr bwMode="auto">
              <a:xfrm>
                <a:off x="2319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9" name="Freeform 109"/>
              <p:cNvSpPr>
                <a:spLocks/>
              </p:cNvSpPr>
              <p:nvPr/>
            </p:nvSpPr>
            <p:spPr bwMode="auto">
              <a:xfrm>
                <a:off x="2335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0" name="Freeform 110"/>
              <p:cNvSpPr>
                <a:spLocks/>
              </p:cNvSpPr>
              <p:nvPr/>
            </p:nvSpPr>
            <p:spPr bwMode="auto">
              <a:xfrm>
                <a:off x="2348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1" name="Rectangle 111"/>
              <p:cNvSpPr>
                <a:spLocks noChangeArrowheads="1"/>
              </p:cNvSpPr>
              <p:nvPr/>
            </p:nvSpPr>
            <p:spPr bwMode="auto">
              <a:xfrm>
                <a:off x="2351" y="143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2" name="Freeform 112"/>
              <p:cNvSpPr>
                <a:spLocks/>
              </p:cNvSpPr>
              <p:nvPr/>
            </p:nvSpPr>
            <p:spPr bwMode="auto">
              <a:xfrm>
                <a:off x="2345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3" name="Freeform 113"/>
              <p:cNvSpPr>
                <a:spLocks/>
              </p:cNvSpPr>
              <p:nvPr/>
            </p:nvSpPr>
            <p:spPr bwMode="auto">
              <a:xfrm>
                <a:off x="2361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4" name="Freeform 114"/>
              <p:cNvSpPr>
                <a:spLocks/>
              </p:cNvSpPr>
              <p:nvPr/>
            </p:nvSpPr>
            <p:spPr bwMode="auto">
              <a:xfrm>
                <a:off x="2374" y="143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5" name="Rectangle 115"/>
              <p:cNvSpPr>
                <a:spLocks noChangeArrowheads="1"/>
              </p:cNvSpPr>
              <p:nvPr/>
            </p:nvSpPr>
            <p:spPr bwMode="auto">
              <a:xfrm>
                <a:off x="2377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6" name="Freeform 116"/>
              <p:cNvSpPr>
                <a:spLocks/>
              </p:cNvSpPr>
              <p:nvPr/>
            </p:nvSpPr>
            <p:spPr bwMode="auto">
              <a:xfrm>
                <a:off x="2371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7" name="Freeform 117"/>
              <p:cNvSpPr>
                <a:spLocks/>
              </p:cNvSpPr>
              <p:nvPr/>
            </p:nvSpPr>
            <p:spPr bwMode="auto">
              <a:xfrm>
                <a:off x="2388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8" name="Freeform 118"/>
              <p:cNvSpPr>
                <a:spLocks/>
              </p:cNvSpPr>
              <p:nvPr/>
            </p:nvSpPr>
            <p:spPr bwMode="auto">
              <a:xfrm>
                <a:off x="2400" y="143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9" name="Rectangle 119"/>
              <p:cNvSpPr>
                <a:spLocks noChangeArrowheads="1"/>
              </p:cNvSpPr>
              <p:nvPr/>
            </p:nvSpPr>
            <p:spPr bwMode="auto">
              <a:xfrm>
                <a:off x="2403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0" name="Freeform 120"/>
              <p:cNvSpPr>
                <a:spLocks/>
              </p:cNvSpPr>
              <p:nvPr/>
            </p:nvSpPr>
            <p:spPr bwMode="auto">
              <a:xfrm>
                <a:off x="2398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1" name="Freeform 121"/>
              <p:cNvSpPr>
                <a:spLocks/>
              </p:cNvSpPr>
              <p:nvPr/>
            </p:nvSpPr>
            <p:spPr bwMode="auto">
              <a:xfrm>
                <a:off x="2414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2" name="Freeform 122"/>
              <p:cNvSpPr>
                <a:spLocks/>
              </p:cNvSpPr>
              <p:nvPr/>
            </p:nvSpPr>
            <p:spPr bwMode="auto">
              <a:xfrm>
                <a:off x="2427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3" name="Rectangle 123"/>
              <p:cNvSpPr>
                <a:spLocks noChangeArrowheads="1"/>
              </p:cNvSpPr>
              <p:nvPr/>
            </p:nvSpPr>
            <p:spPr bwMode="auto">
              <a:xfrm>
                <a:off x="2429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4" name="Freeform 124"/>
              <p:cNvSpPr>
                <a:spLocks/>
              </p:cNvSpPr>
              <p:nvPr/>
            </p:nvSpPr>
            <p:spPr bwMode="auto">
              <a:xfrm>
                <a:off x="2424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5" name="Freeform 125"/>
              <p:cNvSpPr>
                <a:spLocks/>
              </p:cNvSpPr>
              <p:nvPr/>
            </p:nvSpPr>
            <p:spPr bwMode="auto">
              <a:xfrm>
                <a:off x="2440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6" name="Freeform 126"/>
              <p:cNvSpPr>
                <a:spLocks/>
              </p:cNvSpPr>
              <p:nvPr/>
            </p:nvSpPr>
            <p:spPr bwMode="auto">
              <a:xfrm>
                <a:off x="2453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7" name="Rectangle 127"/>
              <p:cNvSpPr>
                <a:spLocks noChangeArrowheads="1"/>
              </p:cNvSpPr>
              <p:nvPr/>
            </p:nvSpPr>
            <p:spPr bwMode="auto">
              <a:xfrm>
                <a:off x="2455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8" name="Freeform 128"/>
              <p:cNvSpPr>
                <a:spLocks/>
              </p:cNvSpPr>
              <p:nvPr/>
            </p:nvSpPr>
            <p:spPr bwMode="auto">
              <a:xfrm>
                <a:off x="2450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9" name="Freeform 129"/>
              <p:cNvSpPr>
                <a:spLocks/>
              </p:cNvSpPr>
              <p:nvPr/>
            </p:nvSpPr>
            <p:spPr bwMode="auto">
              <a:xfrm>
                <a:off x="2466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0" name="Freeform 130"/>
              <p:cNvSpPr>
                <a:spLocks/>
              </p:cNvSpPr>
              <p:nvPr/>
            </p:nvSpPr>
            <p:spPr bwMode="auto">
              <a:xfrm>
                <a:off x="2479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1" name="Rectangle 131"/>
              <p:cNvSpPr>
                <a:spLocks noChangeArrowheads="1"/>
              </p:cNvSpPr>
              <p:nvPr/>
            </p:nvSpPr>
            <p:spPr bwMode="auto">
              <a:xfrm>
                <a:off x="2482" y="143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2" name="Freeform 132"/>
              <p:cNvSpPr>
                <a:spLocks/>
              </p:cNvSpPr>
              <p:nvPr/>
            </p:nvSpPr>
            <p:spPr bwMode="auto">
              <a:xfrm>
                <a:off x="2476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3" name="Freeform 133"/>
              <p:cNvSpPr>
                <a:spLocks/>
              </p:cNvSpPr>
              <p:nvPr/>
            </p:nvSpPr>
            <p:spPr bwMode="auto">
              <a:xfrm>
                <a:off x="2492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4" name="Freeform 134"/>
              <p:cNvSpPr>
                <a:spLocks/>
              </p:cNvSpPr>
              <p:nvPr/>
            </p:nvSpPr>
            <p:spPr bwMode="auto">
              <a:xfrm>
                <a:off x="2505" y="143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5" name="Rectangle 135"/>
              <p:cNvSpPr>
                <a:spLocks noChangeArrowheads="1"/>
              </p:cNvSpPr>
              <p:nvPr/>
            </p:nvSpPr>
            <p:spPr bwMode="auto">
              <a:xfrm>
                <a:off x="2508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6" name="Freeform 136"/>
              <p:cNvSpPr>
                <a:spLocks/>
              </p:cNvSpPr>
              <p:nvPr/>
            </p:nvSpPr>
            <p:spPr bwMode="auto">
              <a:xfrm>
                <a:off x="2502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7" name="Freeform 137"/>
              <p:cNvSpPr>
                <a:spLocks/>
              </p:cNvSpPr>
              <p:nvPr/>
            </p:nvSpPr>
            <p:spPr bwMode="auto">
              <a:xfrm>
                <a:off x="2519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8" name="Freeform 138"/>
              <p:cNvSpPr>
                <a:spLocks/>
              </p:cNvSpPr>
              <p:nvPr/>
            </p:nvSpPr>
            <p:spPr bwMode="auto">
              <a:xfrm>
                <a:off x="2531" y="1437"/>
                <a:ext cx="17" cy="11"/>
              </a:xfrm>
              <a:custGeom>
                <a:avLst/>
                <a:gdLst>
                  <a:gd name="T0" fmla="*/ 14 w 17"/>
                  <a:gd name="T1" fmla="*/ 0 h 11"/>
                  <a:gd name="T2" fmla="*/ 3 w 17"/>
                  <a:gd name="T3" fmla="*/ 0 h 11"/>
                  <a:gd name="T4" fmla="*/ 0 w 17"/>
                  <a:gd name="T5" fmla="*/ 11 h 11"/>
                  <a:gd name="T6" fmla="*/ 17 w 17"/>
                  <a:gd name="T7" fmla="*/ 11 h 11"/>
                  <a:gd name="T8" fmla="*/ 14 w 17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1"/>
                  <a:gd name="T17" fmla="*/ 17 w 17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7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9" name="Rectangle 139"/>
              <p:cNvSpPr>
                <a:spLocks noChangeArrowheads="1"/>
              </p:cNvSpPr>
              <p:nvPr/>
            </p:nvSpPr>
            <p:spPr bwMode="auto">
              <a:xfrm>
                <a:off x="2534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0" name="Freeform 140"/>
              <p:cNvSpPr>
                <a:spLocks/>
              </p:cNvSpPr>
              <p:nvPr/>
            </p:nvSpPr>
            <p:spPr bwMode="auto">
              <a:xfrm>
                <a:off x="2528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1" name="Freeform 141"/>
              <p:cNvSpPr>
                <a:spLocks/>
              </p:cNvSpPr>
              <p:nvPr/>
            </p:nvSpPr>
            <p:spPr bwMode="auto">
              <a:xfrm>
                <a:off x="2545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2" name="Freeform 142"/>
              <p:cNvSpPr>
                <a:spLocks/>
              </p:cNvSpPr>
              <p:nvPr/>
            </p:nvSpPr>
            <p:spPr bwMode="auto">
              <a:xfrm>
                <a:off x="2558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3" name="Rectangle 143"/>
              <p:cNvSpPr>
                <a:spLocks noChangeArrowheads="1"/>
              </p:cNvSpPr>
              <p:nvPr/>
            </p:nvSpPr>
            <p:spPr bwMode="auto">
              <a:xfrm>
                <a:off x="2560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4" name="Freeform 144"/>
              <p:cNvSpPr>
                <a:spLocks/>
              </p:cNvSpPr>
              <p:nvPr/>
            </p:nvSpPr>
            <p:spPr bwMode="auto">
              <a:xfrm>
                <a:off x="2555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5" name="Freeform 145"/>
              <p:cNvSpPr>
                <a:spLocks/>
              </p:cNvSpPr>
              <p:nvPr/>
            </p:nvSpPr>
            <p:spPr bwMode="auto">
              <a:xfrm>
                <a:off x="2571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6" name="Freeform 146"/>
              <p:cNvSpPr>
                <a:spLocks/>
              </p:cNvSpPr>
              <p:nvPr/>
            </p:nvSpPr>
            <p:spPr bwMode="auto">
              <a:xfrm>
                <a:off x="2316" y="147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7" name="Rectangle 147"/>
              <p:cNvSpPr>
                <a:spLocks noChangeArrowheads="1"/>
              </p:cNvSpPr>
              <p:nvPr/>
            </p:nvSpPr>
            <p:spPr bwMode="auto">
              <a:xfrm>
                <a:off x="2319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8" name="Freeform 148"/>
              <p:cNvSpPr>
                <a:spLocks/>
              </p:cNvSpPr>
              <p:nvPr/>
            </p:nvSpPr>
            <p:spPr bwMode="auto">
              <a:xfrm>
                <a:off x="2314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9" name="Freeform 149"/>
              <p:cNvSpPr>
                <a:spLocks/>
              </p:cNvSpPr>
              <p:nvPr/>
            </p:nvSpPr>
            <p:spPr bwMode="auto">
              <a:xfrm>
                <a:off x="2330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0" name="Freeform 150"/>
              <p:cNvSpPr>
                <a:spLocks/>
              </p:cNvSpPr>
              <p:nvPr/>
            </p:nvSpPr>
            <p:spPr bwMode="auto">
              <a:xfrm>
                <a:off x="2342" y="1477"/>
                <a:ext cx="17" cy="11"/>
              </a:xfrm>
              <a:custGeom>
                <a:avLst/>
                <a:gdLst>
                  <a:gd name="T0" fmla="*/ 14 w 17"/>
                  <a:gd name="T1" fmla="*/ 0 h 11"/>
                  <a:gd name="T2" fmla="*/ 3 w 17"/>
                  <a:gd name="T3" fmla="*/ 0 h 11"/>
                  <a:gd name="T4" fmla="*/ 0 w 17"/>
                  <a:gd name="T5" fmla="*/ 11 h 11"/>
                  <a:gd name="T6" fmla="*/ 17 w 17"/>
                  <a:gd name="T7" fmla="*/ 11 h 11"/>
                  <a:gd name="T8" fmla="*/ 14 w 17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1"/>
                  <a:gd name="T17" fmla="*/ 17 w 17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7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1" name="Rectangle 151"/>
              <p:cNvSpPr>
                <a:spLocks noChangeArrowheads="1"/>
              </p:cNvSpPr>
              <p:nvPr/>
            </p:nvSpPr>
            <p:spPr bwMode="auto">
              <a:xfrm>
                <a:off x="2345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2" name="Freeform 152"/>
              <p:cNvSpPr>
                <a:spLocks/>
              </p:cNvSpPr>
              <p:nvPr/>
            </p:nvSpPr>
            <p:spPr bwMode="auto">
              <a:xfrm>
                <a:off x="2340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3" name="Freeform 153"/>
              <p:cNvSpPr>
                <a:spLocks/>
              </p:cNvSpPr>
              <p:nvPr/>
            </p:nvSpPr>
            <p:spPr bwMode="auto">
              <a:xfrm>
                <a:off x="2356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4" name="Freeform 154"/>
              <p:cNvSpPr>
                <a:spLocks/>
              </p:cNvSpPr>
              <p:nvPr/>
            </p:nvSpPr>
            <p:spPr bwMode="auto">
              <a:xfrm>
                <a:off x="2369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5" name="Rectangle 155"/>
              <p:cNvSpPr>
                <a:spLocks noChangeArrowheads="1"/>
              </p:cNvSpPr>
              <p:nvPr/>
            </p:nvSpPr>
            <p:spPr bwMode="auto">
              <a:xfrm>
                <a:off x="2371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6" name="Freeform 156"/>
              <p:cNvSpPr>
                <a:spLocks/>
              </p:cNvSpPr>
              <p:nvPr/>
            </p:nvSpPr>
            <p:spPr bwMode="auto">
              <a:xfrm>
                <a:off x="2366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7" name="Freeform 157"/>
              <p:cNvSpPr>
                <a:spLocks/>
              </p:cNvSpPr>
              <p:nvPr/>
            </p:nvSpPr>
            <p:spPr bwMode="auto">
              <a:xfrm>
                <a:off x="2382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8" name="Freeform 158"/>
              <p:cNvSpPr>
                <a:spLocks/>
              </p:cNvSpPr>
              <p:nvPr/>
            </p:nvSpPr>
            <p:spPr bwMode="auto">
              <a:xfrm>
                <a:off x="2395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9" name="Rectangle 159"/>
              <p:cNvSpPr>
                <a:spLocks noChangeArrowheads="1"/>
              </p:cNvSpPr>
              <p:nvPr/>
            </p:nvSpPr>
            <p:spPr bwMode="auto">
              <a:xfrm>
                <a:off x="2398" y="147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0" name="Freeform 160"/>
              <p:cNvSpPr>
                <a:spLocks/>
              </p:cNvSpPr>
              <p:nvPr/>
            </p:nvSpPr>
            <p:spPr bwMode="auto">
              <a:xfrm>
                <a:off x="2392" y="147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2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1" name="Freeform 161"/>
              <p:cNvSpPr>
                <a:spLocks/>
              </p:cNvSpPr>
              <p:nvPr/>
            </p:nvSpPr>
            <p:spPr bwMode="auto">
              <a:xfrm>
                <a:off x="2408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2" name="Freeform 162"/>
              <p:cNvSpPr>
                <a:spLocks/>
              </p:cNvSpPr>
              <p:nvPr/>
            </p:nvSpPr>
            <p:spPr bwMode="auto">
              <a:xfrm>
                <a:off x="2421" y="147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3" name="Rectangle 163"/>
              <p:cNvSpPr>
                <a:spLocks noChangeArrowheads="1"/>
              </p:cNvSpPr>
              <p:nvPr/>
            </p:nvSpPr>
            <p:spPr bwMode="auto">
              <a:xfrm>
                <a:off x="2424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4" name="Freeform 164"/>
              <p:cNvSpPr>
                <a:spLocks/>
              </p:cNvSpPr>
              <p:nvPr/>
            </p:nvSpPr>
            <p:spPr bwMode="auto">
              <a:xfrm>
                <a:off x="2418" y="147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2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5" name="Freeform 165"/>
              <p:cNvSpPr>
                <a:spLocks/>
              </p:cNvSpPr>
              <p:nvPr/>
            </p:nvSpPr>
            <p:spPr bwMode="auto">
              <a:xfrm>
                <a:off x="2435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6" name="Freeform 166"/>
              <p:cNvSpPr>
                <a:spLocks/>
              </p:cNvSpPr>
              <p:nvPr/>
            </p:nvSpPr>
            <p:spPr bwMode="auto">
              <a:xfrm>
                <a:off x="2447" y="147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7" name="Rectangle 167"/>
              <p:cNvSpPr>
                <a:spLocks noChangeArrowheads="1"/>
              </p:cNvSpPr>
              <p:nvPr/>
            </p:nvSpPr>
            <p:spPr bwMode="auto">
              <a:xfrm>
                <a:off x="2450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8" name="Freeform 168"/>
              <p:cNvSpPr>
                <a:spLocks/>
              </p:cNvSpPr>
              <p:nvPr/>
            </p:nvSpPr>
            <p:spPr bwMode="auto">
              <a:xfrm>
                <a:off x="2445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9" name="Freeform 169"/>
              <p:cNvSpPr>
                <a:spLocks/>
              </p:cNvSpPr>
              <p:nvPr/>
            </p:nvSpPr>
            <p:spPr bwMode="auto">
              <a:xfrm>
                <a:off x="2461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0" name="Freeform 170"/>
              <p:cNvSpPr>
                <a:spLocks/>
              </p:cNvSpPr>
              <p:nvPr/>
            </p:nvSpPr>
            <p:spPr bwMode="auto">
              <a:xfrm>
                <a:off x="2474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1" name="Rectangle 171"/>
              <p:cNvSpPr>
                <a:spLocks noChangeArrowheads="1"/>
              </p:cNvSpPr>
              <p:nvPr/>
            </p:nvSpPr>
            <p:spPr bwMode="auto">
              <a:xfrm>
                <a:off x="2476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2" name="Freeform 172"/>
              <p:cNvSpPr>
                <a:spLocks/>
              </p:cNvSpPr>
              <p:nvPr/>
            </p:nvSpPr>
            <p:spPr bwMode="auto">
              <a:xfrm>
                <a:off x="2471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3" name="Freeform 173"/>
              <p:cNvSpPr>
                <a:spLocks/>
              </p:cNvSpPr>
              <p:nvPr/>
            </p:nvSpPr>
            <p:spPr bwMode="auto">
              <a:xfrm>
                <a:off x="2487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4" name="Freeform 174"/>
              <p:cNvSpPr>
                <a:spLocks/>
              </p:cNvSpPr>
              <p:nvPr/>
            </p:nvSpPr>
            <p:spPr bwMode="auto">
              <a:xfrm>
                <a:off x="2500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5" name="Rectangle 175"/>
              <p:cNvSpPr>
                <a:spLocks noChangeArrowheads="1"/>
              </p:cNvSpPr>
              <p:nvPr/>
            </p:nvSpPr>
            <p:spPr bwMode="auto">
              <a:xfrm>
                <a:off x="2502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6" name="Freeform 176"/>
              <p:cNvSpPr>
                <a:spLocks/>
              </p:cNvSpPr>
              <p:nvPr/>
            </p:nvSpPr>
            <p:spPr bwMode="auto">
              <a:xfrm>
                <a:off x="2497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7" name="Freeform 177"/>
              <p:cNvSpPr>
                <a:spLocks/>
              </p:cNvSpPr>
              <p:nvPr/>
            </p:nvSpPr>
            <p:spPr bwMode="auto">
              <a:xfrm>
                <a:off x="2513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8" name="Freeform 178"/>
              <p:cNvSpPr>
                <a:spLocks/>
              </p:cNvSpPr>
              <p:nvPr/>
            </p:nvSpPr>
            <p:spPr bwMode="auto">
              <a:xfrm>
                <a:off x="2526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9" name="Rectangle 179"/>
              <p:cNvSpPr>
                <a:spLocks noChangeArrowheads="1"/>
              </p:cNvSpPr>
              <p:nvPr/>
            </p:nvSpPr>
            <p:spPr bwMode="auto">
              <a:xfrm>
                <a:off x="2529" y="147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0" name="Freeform 180"/>
              <p:cNvSpPr>
                <a:spLocks/>
              </p:cNvSpPr>
              <p:nvPr/>
            </p:nvSpPr>
            <p:spPr bwMode="auto">
              <a:xfrm>
                <a:off x="2523" y="147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2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1" name="Freeform 181"/>
              <p:cNvSpPr>
                <a:spLocks/>
              </p:cNvSpPr>
              <p:nvPr/>
            </p:nvSpPr>
            <p:spPr bwMode="auto">
              <a:xfrm>
                <a:off x="2539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2" name="Freeform 182"/>
              <p:cNvSpPr>
                <a:spLocks/>
              </p:cNvSpPr>
              <p:nvPr/>
            </p:nvSpPr>
            <p:spPr bwMode="auto">
              <a:xfrm>
                <a:off x="2552" y="147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3" name="Rectangle 183"/>
              <p:cNvSpPr>
                <a:spLocks noChangeArrowheads="1"/>
              </p:cNvSpPr>
              <p:nvPr/>
            </p:nvSpPr>
            <p:spPr bwMode="auto">
              <a:xfrm>
                <a:off x="2555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4" name="Freeform 184"/>
              <p:cNvSpPr>
                <a:spLocks/>
              </p:cNvSpPr>
              <p:nvPr/>
            </p:nvSpPr>
            <p:spPr bwMode="auto">
              <a:xfrm>
                <a:off x="2550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5" name="Freeform 185"/>
              <p:cNvSpPr>
                <a:spLocks/>
              </p:cNvSpPr>
              <p:nvPr/>
            </p:nvSpPr>
            <p:spPr bwMode="auto">
              <a:xfrm>
                <a:off x="2566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6" name="Freeform 186"/>
              <p:cNvSpPr>
                <a:spLocks/>
              </p:cNvSpPr>
              <p:nvPr/>
            </p:nvSpPr>
            <p:spPr bwMode="auto">
              <a:xfrm>
                <a:off x="2578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7" name="Rectangle 187"/>
              <p:cNvSpPr>
                <a:spLocks noChangeArrowheads="1"/>
              </p:cNvSpPr>
              <p:nvPr/>
            </p:nvSpPr>
            <p:spPr bwMode="auto">
              <a:xfrm>
                <a:off x="2580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8" name="Freeform 188"/>
              <p:cNvSpPr>
                <a:spLocks/>
              </p:cNvSpPr>
              <p:nvPr/>
            </p:nvSpPr>
            <p:spPr bwMode="auto">
              <a:xfrm>
                <a:off x="2575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9" name="Freeform 189"/>
              <p:cNvSpPr>
                <a:spLocks/>
              </p:cNvSpPr>
              <p:nvPr/>
            </p:nvSpPr>
            <p:spPr bwMode="auto">
              <a:xfrm>
                <a:off x="2592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0" name="Freeform 190"/>
              <p:cNvSpPr>
                <a:spLocks/>
              </p:cNvSpPr>
              <p:nvPr/>
            </p:nvSpPr>
            <p:spPr bwMode="auto">
              <a:xfrm>
                <a:off x="2287" y="1496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1" name="Rectangle 191"/>
              <p:cNvSpPr>
                <a:spLocks noChangeArrowheads="1"/>
              </p:cNvSpPr>
              <p:nvPr/>
            </p:nvSpPr>
            <p:spPr bwMode="auto">
              <a:xfrm>
                <a:off x="2290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2" name="Freeform 192"/>
              <p:cNvSpPr>
                <a:spLocks/>
              </p:cNvSpPr>
              <p:nvPr/>
            </p:nvSpPr>
            <p:spPr bwMode="auto">
              <a:xfrm>
                <a:off x="2285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3" name="Freeform 193"/>
              <p:cNvSpPr>
                <a:spLocks/>
              </p:cNvSpPr>
              <p:nvPr/>
            </p:nvSpPr>
            <p:spPr bwMode="auto">
              <a:xfrm>
                <a:off x="2301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4" name="Freeform 194"/>
              <p:cNvSpPr>
                <a:spLocks/>
              </p:cNvSpPr>
              <p:nvPr/>
            </p:nvSpPr>
            <p:spPr bwMode="auto">
              <a:xfrm>
                <a:off x="2313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5" name="Rectangle 195"/>
              <p:cNvSpPr>
                <a:spLocks noChangeArrowheads="1"/>
              </p:cNvSpPr>
              <p:nvPr/>
            </p:nvSpPr>
            <p:spPr bwMode="auto">
              <a:xfrm>
                <a:off x="2316" y="1492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6" name="Freeform 196"/>
              <p:cNvSpPr>
                <a:spLocks/>
              </p:cNvSpPr>
              <p:nvPr/>
            </p:nvSpPr>
            <p:spPr bwMode="auto">
              <a:xfrm>
                <a:off x="2310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7" name="Freeform 197"/>
              <p:cNvSpPr>
                <a:spLocks/>
              </p:cNvSpPr>
              <p:nvPr/>
            </p:nvSpPr>
            <p:spPr bwMode="auto">
              <a:xfrm>
                <a:off x="2326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8" name="Freeform 198"/>
              <p:cNvSpPr>
                <a:spLocks/>
              </p:cNvSpPr>
              <p:nvPr/>
            </p:nvSpPr>
            <p:spPr bwMode="auto">
              <a:xfrm>
                <a:off x="2339" y="1496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9" name="Rectangle 199"/>
              <p:cNvSpPr>
                <a:spLocks noChangeArrowheads="1"/>
              </p:cNvSpPr>
              <p:nvPr/>
            </p:nvSpPr>
            <p:spPr bwMode="auto">
              <a:xfrm>
                <a:off x="2342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0" name="Freeform 200"/>
              <p:cNvSpPr>
                <a:spLocks/>
              </p:cNvSpPr>
              <p:nvPr/>
            </p:nvSpPr>
            <p:spPr bwMode="auto">
              <a:xfrm>
                <a:off x="2336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1" name="Freeform 201"/>
              <p:cNvSpPr>
                <a:spLocks/>
              </p:cNvSpPr>
              <p:nvPr/>
            </p:nvSpPr>
            <p:spPr bwMode="auto">
              <a:xfrm>
                <a:off x="2353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2" name="Freeform 202"/>
              <p:cNvSpPr>
                <a:spLocks/>
              </p:cNvSpPr>
              <p:nvPr/>
            </p:nvSpPr>
            <p:spPr bwMode="auto">
              <a:xfrm>
                <a:off x="2365" y="1496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3" name="Rectangle 203"/>
              <p:cNvSpPr>
                <a:spLocks noChangeArrowheads="1"/>
              </p:cNvSpPr>
              <p:nvPr/>
            </p:nvSpPr>
            <p:spPr bwMode="auto">
              <a:xfrm>
                <a:off x="2368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4" name="Freeform 204"/>
              <p:cNvSpPr>
                <a:spLocks/>
              </p:cNvSpPr>
              <p:nvPr/>
            </p:nvSpPr>
            <p:spPr bwMode="auto">
              <a:xfrm>
                <a:off x="2363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5" name="Freeform 205"/>
              <p:cNvSpPr>
                <a:spLocks/>
              </p:cNvSpPr>
              <p:nvPr/>
            </p:nvSpPr>
            <p:spPr bwMode="auto">
              <a:xfrm>
                <a:off x="2379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6" name="Freeform 206"/>
              <p:cNvSpPr>
                <a:spLocks/>
              </p:cNvSpPr>
              <p:nvPr/>
            </p:nvSpPr>
            <p:spPr bwMode="auto">
              <a:xfrm>
                <a:off x="2391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7" name="Rectangle 207"/>
              <p:cNvSpPr>
                <a:spLocks noChangeArrowheads="1"/>
              </p:cNvSpPr>
              <p:nvPr/>
            </p:nvSpPr>
            <p:spPr bwMode="auto">
              <a:xfrm>
                <a:off x="2394" y="1492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8" name="Freeform 208"/>
              <p:cNvSpPr>
                <a:spLocks/>
              </p:cNvSpPr>
              <p:nvPr/>
            </p:nvSpPr>
            <p:spPr bwMode="auto">
              <a:xfrm>
                <a:off x="2388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9" name="Freeform 209"/>
              <p:cNvSpPr>
                <a:spLocks/>
              </p:cNvSpPr>
              <p:nvPr/>
            </p:nvSpPr>
            <p:spPr bwMode="auto">
              <a:xfrm>
                <a:off x="2405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0" name="Freeform 210"/>
              <p:cNvSpPr>
                <a:spLocks/>
              </p:cNvSpPr>
              <p:nvPr/>
            </p:nvSpPr>
            <p:spPr bwMode="auto">
              <a:xfrm>
                <a:off x="2418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1" name="Rectangle 211"/>
              <p:cNvSpPr>
                <a:spLocks noChangeArrowheads="1"/>
              </p:cNvSpPr>
              <p:nvPr/>
            </p:nvSpPr>
            <p:spPr bwMode="auto">
              <a:xfrm>
                <a:off x="2420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2" name="Freeform 212"/>
              <p:cNvSpPr>
                <a:spLocks/>
              </p:cNvSpPr>
              <p:nvPr/>
            </p:nvSpPr>
            <p:spPr bwMode="auto">
              <a:xfrm>
                <a:off x="2414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3" name="Freeform 213"/>
              <p:cNvSpPr>
                <a:spLocks/>
              </p:cNvSpPr>
              <p:nvPr/>
            </p:nvSpPr>
            <p:spPr bwMode="auto">
              <a:xfrm>
                <a:off x="2431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4" name="Freeform 214"/>
              <p:cNvSpPr>
                <a:spLocks/>
              </p:cNvSpPr>
              <p:nvPr/>
            </p:nvSpPr>
            <p:spPr bwMode="auto">
              <a:xfrm>
                <a:off x="2444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5" name="Rectangle 215"/>
              <p:cNvSpPr>
                <a:spLocks noChangeArrowheads="1"/>
              </p:cNvSpPr>
              <p:nvPr/>
            </p:nvSpPr>
            <p:spPr bwMode="auto">
              <a:xfrm>
                <a:off x="2447" y="1492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6" name="Freeform 216"/>
              <p:cNvSpPr>
                <a:spLocks/>
              </p:cNvSpPr>
              <p:nvPr/>
            </p:nvSpPr>
            <p:spPr bwMode="auto">
              <a:xfrm>
                <a:off x="2441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7" name="Freeform 217"/>
              <p:cNvSpPr>
                <a:spLocks/>
              </p:cNvSpPr>
              <p:nvPr/>
            </p:nvSpPr>
            <p:spPr bwMode="auto">
              <a:xfrm>
                <a:off x="2457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8" name="Freeform 218"/>
              <p:cNvSpPr>
                <a:spLocks/>
              </p:cNvSpPr>
              <p:nvPr/>
            </p:nvSpPr>
            <p:spPr bwMode="auto">
              <a:xfrm>
                <a:off x="2470" y="1496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9" name="Rectangle 219"/>
              <p:cNvSpPr>
                <a:spLocks noChangeArrowheads="1"/>
              </p:cNvSpPr>
              <p:nvPr/>
            </p:nvSpPr>
            <p:spPr bwMode="auto">
              <a:xfrm>
                <a:off x="2473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0" name="Freeform 220"/>
              <p:cNvSpPr>
                <a:spLocks/>
              </p:cNvSpPr>
              <p:nvPr/>
            </p:nvSpPr>
            <p:spPr bwMode="auto">
              <a:xfrm>
                <a:off x="2468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1" name="Freeform 221"/>
              <p:cNvSpPr>
                <a:spLocks/>
              </p:cNvSpPr>
              <p:nvPr/>
            </p:nvSpPr>
            <p:spPr bwMode="auto">
              <a:xfrm>
                <a:off x="2484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2" name="Freeform 222"/>
              <p:cNvSpPr>
                <a:spLocks/>
              </p:cNvSpPr>
              <p:nvPr/>
            </p:nvSpPr>
            <p:spPr bwMode="auto">
              <a:xfrm>
                <a:off x="2496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3" name="Rectangle 223"/>
              <p:cNvSpPr>
                <a:spLocks noChangeArrowheads="1"/>
              </p:cNvSpPr>
              <p:nvPr/>
            </p:nvSpPr>
            <p:spPr bwMode="auto">
              <a:xfrm>
                <a:off x="2498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4" name="Freeform 224"/>
              <p:cNvSpPr>
                <a:spLocks/>
              </p:cNvSpPr>
              <p:nvPr/>
            </p:nvSpPr>
            <p:spPr bwMode="auto">
              <a:xfrm>
                <a:off x="2493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5" name="Freeform 225"/>
              <p:cNvSpPr>
                <a:spLocks/>
              </p:cNvSpPr>
              <p:nvPr/>
            </p:nvSpPr>
            <p:spPr bwMode="auto">
              <a:xfrm>
                <a:off x="2509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6" name="Freeform 226"/>
              <p:cNvSpPr>
                <a:spLocks/>
              </p:cNvSpPr>
              <p:nvPr/>
            </p:nvSpPr>
            <p:spPr bwMode="auto">
              <a:xfrm>
                <a:off x="2522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7" name="Rectangle 227"/>
              <p:cNvSpPr>
                <a:spLocks noChangeArrowheads="1"/>
              </p:cNvSpPr>
              <p:nvPr/>
            </p:nvSpPr>
            <p:spPr bwMode="auto">
              <a:xfrm>
                <a:off x="2525" y="1492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8" name="Freeform 228"/>
              <p:cNvSpPr>
                <a:spLocks/>
              </p:cNvSpPr>
              <p:nvPr/>
            </p:nvSpPr>
            <p:spPr bwMode="auto">
              <a:xfrm>
                <a:off x="2519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9" name="Freeform 229"/>
              <p:cNvSpPr>
                <a:spLocks/>
              </p:cNvSpPr>
              <p:nvPr/>
            </p:nvSpPr>
            <p:spPr bwMode="auto">
              <a:xfrm>
                <a:off x="2535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0" name="Freeform 230"/>
              <p:cNvSpPr>
                <a:spLocks/>
              </p:cNvSpPr>
              <p:nvPr/>
            </p:nvSpPr>
            <p:spPr bwMode="auto">
              <a:xfrm>
                <a:off x="2585" y="1437"/>
                <a:ext cx="34" cy="11"/>
              </a:xfrm>
              <a:custGeom>
                <a:avLst/>
                <a:gdLst>
                  <a:gd name="T0" fmla="*/ 29 w 34"/>
                  <a:gd name="T1" fmla="*/ 0 h 11"/>
                  <a:gd name="T2" fmla="*/ 4 w 34"/>
                  <a:gd name="T3" fmla="*/ 0 h 11"/>
                  <a:gd name="T4" fmla="*/ 0 w 34"/>
                  <a:gd name="T5" fmla="*/ 11 h 11"/>
                  <a:gd name="T6" fmla="*/ 34 w 34"/>
                  <a:gd name="T7" fmla="*/ 11 h 11"/>
                  <a:gd name="T8" fmla="*/ 29 w 34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11"/>
                  <a:gd name="T17" fmla="*/ 34 w 34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11">
                    <a:moveTo>
                      <a:pt x="29" y="0"/>
                    </a:moveTo>
                    <a:lnTo>
                      <a:pt x="4" y="0"/>
                    </a:lnTo>
                    <a:lnTo>
                      <a:pt x="0" y="11"/>
                    </a:lnTo>
                    <a:lnTo>
                      <a:pt x="34" y="11"/>
                    </a:lnTo>
                    <a:lnTo>
                      <a:pt x="29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1" name="Rectangle 231"/>
              <p:cNvSpPr>
                <a:spLocks noChangeArrowheads="1"/>
              </p:cNvSpPr>
              <p:nvPr/>
            </p:nvSpPr>
            <p:spPr bwMode="auto">
              <a:xfrm>
                <a:off x="2589" y="1433"/>
                <a:ext cx="25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2" name="Freeform 232"/>
              <p:cNvSpPr>
                <a:spLocks/>
              </p:cNvSpPr>
              <p:nvPr/>
            </p:nvSpPr>
            <p:spPr bwMode="auto">
              <a:xfrm>
                <a:off x="2580" y="1434"/>
                <a:ext cx="9" cy="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11 h 13"/>
                  <a:gd name="T4" fmla="*/ 4 w 9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3"/>
                  <a:gd name="T11" fmla="*/ 9 w 9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3">
                    <a:moveTo>
                      <a:pt x="9" y="0"/>
                    </a:moveTo>
                    <a:lnTo>
                      <a:pt x="0" y="11"/>
                    </a:lnTo>
                    <a:lnTo>
                      <a:pt x="4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3" name="Freeform 233"/>
              <p:cNvSpPr>
                <a:spLocks/>
              </p:cNvSpPr>
              <p:nvPr/>
            </p:nvSpPr>
            <p:spPr bwMode="auto">
              <a:xfrm>
                <a:off x="2615" y="1434"/>
                <a:ext cx="9" cy="13"/>
              </a:xfrm>
              <a:custGeom>
                <a:avLst/>
                <a:gdLst>
                  <a:gd name="T0" fmla="*/ 0 w 9"/>
                  <a:gd name="T1" fmla="*/ 0 h 13"/>
                  <a:gd name="T2" fmla="*/ 9 w 9"/>
                  <a:gd name="T3" fmla="*/ 11 h 13"/>
                  <a:gd name="T4" fmla="*/ 5 w 9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3"/>
                  <a:gd name="T11" fmla="*/ 9 w 9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3">
                    <a:moveTo>
                      <a:pt x="0" y="0"/>
                    </a:moveTo>
                    <a:lnTo>
                      <a:pt x="9" y="11"/>
                    </a:lnTo>
                    <a:lnTo>
                      <a:pt x="5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4" name="Line 234"/>
              <p:cNvSpPr>
                <a:spLocks noChangeShapeType="1"/>
              </p:cNvSpPr>
              <p:nvPr/>
            </p:nvSpPr>
            <p:spPr bwMode="auto">
              <a:xfrm>
                <a:off x="2197" y="1402"/>
                <a:ext cx="655" cy="1"/>
              </a:xfrm>
              <a:prstGeom prst="line">
                <a:avLst/>
              </a:pr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5" name="Freeform 235"/>
              <p:cNvSpPr>
                <a:spLocks/>
              </p:cNvSpPr>
              <p:nvPr/>
            </p:nvSpPr>
            <p:spPr bwMode="auto">
              <a:xfrm>
                <a:off x="2575" y="1496"/>
                <a:ext cx="43" cy="11"/>
              </a:xfrm>
              <a:custGeom>
                <a:avLst/>
                <a:gdLst>
                  <a:gd name="T0" fmla="*/ 36 w 43"/>
                  <a:gd name="T1" fmla="*/ 0 h 11"/>
                  <a:gd name="T2" fmla="*/ 6 w 43"/>
                  <a:gd name="T3" fmla="*/ 0 h 11"/>
                  <a:gd name="T4" fmla="*/ 0 w 43"/>
                  <a:gd name="T5" fmla="*/ 11 h 11"/>
                  <a:gd name="T6" fmla="*/ 43 w 43"/>
                  <a:gd name="T7" fmla="*/ 11 h 11"/>
                  <a:gd name="T8" fmla="*/ 36 w 43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11"/>
                  <a:gd name="T17" fmla="*/ 43 w 43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11">
                    <a:moveTo>
                      <a:pt x="36" y="0"/>
                    </a:moveTo>
                    <a:lnTo>
                      <a:pt x="6" y="0"/>
                    </a:lnTo>
                    <a:lnTo>
                      <a:pt x="0" y="11"/>
                    </a:lnTo>
                    <a:lnTo>
                      <a:pt x="43" y="11"/>
                    </a:lnTo>
                    <a:lnTo>
                      <a:pt x="36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6" name="Rectangle 236"/>
              <p:cNvSpPr>
                <a:spLocks noChangeArrowheads="1"/>
              </p:cNvSpPr>
              <p:nvPr/>
            </p:nvSpPr>
            <p:spPr bwMode="auto">
              <a:xfrm>
                <a:off x="2580" y="1492"/>
                <a:ext cx="3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7" name="Freeform 237"/>
              <p:cNvSpPr>
                <a:spLocks/>
              </p:cNvSpPr>
              <p:nvPr/>
            </p:nvSpPr>
            <p:spPr bwMode="auto">
              <a:xfrm>
                <a:off x="2570" y="1493"/>
                <a:ext cx="10" cy="13"/>
              </a:xfrm>
              <a:custGeom>
                <a:avLst/>
                <a:gdLst>
                  <a:gd name="T0" fmla="*/ 10 w 10"/>
                  <a:gd name="T1" fmla="*/ 0 h 13"/>
                  <a:gd name="T2" fmla="*/ 0 w 10"/>
                  <a:gd name="T3" fmla="*/ 11 h 13"/>
                  <a:gd name="T4" fmla="*/ 4 w 10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3"/>
                  <a:gd name="T11" fmla="*/ 10 w 10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3">
                    <a:moveTo>
                      <a:pt x="10" y="0"/>
                    </a:moveTo>
                    <a:lnTo>
                      <a:pt x="0" y="11"/>
                    </a:lnTo>
                    <a:lnTo>
                      <a:pt x="4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8" name="Freeform 238"/>
              <p:cNvSpPr>
                <a:spLocks/>
              </p:cNvSpPr>
              <p:nvPr/>
            </p:nvSpPr>
            <p:spPr bwMode="auto">
              <a:xfrm>
                <a:off x="2613" y="1493"/>
                <a:ext cx="11" cy="13"/>
              </a:xfrm>
              <a:custGeom>
                <a:avLst/>
                <a:gdLst>
                  <a:gd name="T0" fmla="*/ 0 w 11"/>
                  <a:gd name="T1" fmla="*/ 0 h 13"/>
                  <a:gd name="T2" fmla="*/ 11 w 11"/>
                  <a:gd name="T3" fmla="*/ 11 h 13"/>
                  <a:gd name="T4" fmla="*/ 6 w 11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13"/>
                  <a:gd name="T11" fmla="*/ 11 w 11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13">
                    <a:moveTo>
                      <a:pt x="0" y="0"/>
                    </a:moveTo>
                    <a:lnTo>
                      <a:pt x="11" y="11"/>
                    </a:lnTo>
                    <a:lnTo>
                      <a:pt x="6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9" name="Freeform 239"/>
              <p:cNvSpPr>
                <a:spLocks/>
              </p:cNvSpPr>
              <p:nvPr/>
            </p:nvSpPr>
            <p:spPr bwMode="auto">
              <a:xfrm>
                <a:off x="2247" y="1477"/>
                <a:ext cx="35" cy="11"/>
              </a:xfrm>
              <a:custGeom>
                <a:avLst/>
                <a:gdLst>
                  <a:gd name="T0" fmla="*/ 30 w 35"/>
                  <a:gd name="T1" fmla="*/ 0 h 11"/>
                  <a:gd name="T2" fmla="*/ 5 w 35"/>
                  <a:gd name="T3" fmla="*/ 0 h 11"/>
                  <a:gd name="T4" fmla="*/ 0 w 35"/>
                  <a:gd name="T5" fmla="*/ 11 h 11"/>
                  <a:gd name="T6" fmla="*/ 35 w 35"/>
                  <a:gd name="T7" fmla="*/ 11 h 11"/>
                  <a:gd name="T8" fmla="*/ 30 w 3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1"/>
                  <a:gd name="T17" fmla="*/ 35 w 3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1">
                    <a:moveTo>
                      <a:pt x="30" y="0"/>
                    </a:moveTo>
                    <a:lnTo>
                      <a:pt x="5" y="0"/>
                    </a:lnTo>
                    <a:lnTo>
                      <a:pt x="0" y="11"/>
                    </a:lnTo>
                    <a:lnTo>
                      <a:pt x="35" y="11"/>
                    </a:lnTo>
                    <a:lnTo>
                      <a:pt x="30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20" name="Rectangle 240"/>
              <p:cNvSpPr>
                <a:spLocks noChangeArrowheads="1"/>
              </p:cNvSpPr>
              <p:nvPr/>
            </p:nvSpPr>
            <p:spPr bwMode="auto">
              <a:xfrm>
                <a:off x="2251" y="1473"/>
                <a:ext cx="26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21" name="Freeform 241"/>
              <p:cNvSpPr>
                <a:spLocks/>
              </p:cNvSpPr>
              <p:nvPr/>
            </p:nvSpPr>
            <p:spPr bwMode="auto">
              <a:xfrm>
                <a:off x="2242" y="1473"/>
                <a:ext cx="9" cy="14"/>
              </a:xfrm>
              <a:custGeom>
                <a:avLst/>
                <a:gdLst>
                  <a:gd name="T0" fmla="*/ 9 w 9"/>
                  <a:gd name="T1" fmla="*/ 0 h 14"/>
                  <a:gd name="T2" fmla="*/ 0 w 9"/>
                  <a:gd name="T3" fmla="*/ 12 h 14"/>
                  <a:gd name="T4" fmla="*/ 4 w 9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4"/>
                  <a:gd name="T11" fmla="*/ 9 w 9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4">
                    <a:moveTo>
                      <a:pt x="9" y="0"/>
                    </a:moveTo>
                    <a:lnTo>
                      <a:pt x="0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</p:grpSp>
        <p:grpSp>
          <p:nvGrpSpPr>
            <p:cNvPr id="9" name="Group 443"/>
            <p:cNvGrpSpPr>
              <a:grpSpLocks/>
            </p:cNvGrpSpPr>
            <p:nvPr/>
          </p:nvGrpSpPr>
          <p:grpSpPr bwMode="auto">
            <a:xfrm>
              <a:off x="1729575" y="5436060"/>
              <a:ext cx="1751039" cy="283390"/>
              <a:chOff x="2184" y="1407"/>
              <a:chExt cx="669" cy="120"/>
            </a:xfrm>
            <a:grpFill/>
          </p:grpSpPr>
          <p:sp>
            <p:nvSpPr>
              <p:cNvPr id="22" name="Freeform 243"/>
              <p:cNvSpPr>
                <a:spLocks/>
              </p:cNvSpPr>
              <p:nvPr/>
            </p:nvSpPr>
            <p:spPr bwMode="auto">
              <a:xfrm>
                <a:off x="2277" y="1473"/>
                <a:ext cx="10" cy="14"/>
              </a:xfrm>
              <a:custGeom>
                <a:avLst/>
                <a:gdLst>
                  <a:gd name="T0" fmla="*/ 0 w 10"/>
                  <a:gd name="T1" fmla="*/ 0 h 14"/>
                  <a:gd name="T2" fmla="*/ 10 w 10"/>
                  <a:gd name="T3" fmla="*/ 12 h 14"/>
                  <a:gd name="T4" fmla="*/ 6 w 10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4"/>
                  <a:gd name="T11" fmla="*/ 10 w 10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4">
                    <a:moveTo>
                      <a:pt x="0" y="0"/>
                    </a:moveTo>
                    <a:lnTo>
                      <a:pt x="10" y="12"/>
                    </a:lnTo>
                    <a:lnTo>
                      <a:pt x="6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3" name="Freeform 244"/>
              <p:cNvSpPr>
                <a:spLocks/>
              </p:cNvSpPr>
              <p:nvPr/>
            </p:nvSpPr>
            <p:spPr bwMode="auto">
              <a:xfrm>
                <a:off x="2245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4" name="Rectangle 245"/>
              <p:cNvSpPr>
                <a:spLocks noChangeArrowheads="1"/>
              </p:cNvSpPr>
              <p:nvPr/>
            </p:nvSpPr>
            <p:spPr bwMode="auto">
              <a:xfrm>
                <a:off x="2248" y="1407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5" name="Freeform 246"/>
              <p:cNvSpPr>
                <a:spLocks/>
              </p:cNvSpPr>
              <p:nvPr/>
            </p:nvSpPr>
            <p:spPr bwMode="auto">
              <a:xfrm>
                <a:off x="2242" y="1407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6" name="Freeform 247"/>
              <p:cNvSpPr>
                <a:spLocks/>
              </p:cNvSpPr>
              <p:nvPr/>
            </p:nvSpPr>
            <p:spPr bwMode="auto">
              <a:xfrm>
                <a:off x="2258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7" name="Freeform 248"/>
              <p:cNvSpPr>
                <a:spLocks/>
              </p:cNvSpPr>
              <p:nvPr/>
            </p:nvSpPr>
            <p:spPr bwMode="auto">
              <a:xfrm>
                <a:off x="2271" y="1410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8" name="Rectangle 249"/>
              <p:cNvSpPr>
                <a:spLocks noChangeArrowheads="1"/>
              </p:cNvSpPr>
              <p:nvPr/>
            </p:nvSpPr>
            <p:spPr bwMode="auto">
              <a:xfrm>
                <a:off x="2274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9" name="Freeform 250"/>
              <p:cNvSpPr>
                <a:spLocks/>
              </p:cNvSpPr>
              <p:nvPr/>
            </p:nvSpPr>
            <p:spPr bwMode="auto">
              <a:xfrm>
                <a:off x="2269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0" name="Freeform 251"/>
              <p:cNvSpPr>
                <a:spLocks/>
              </p:cNvSpPr>
              <p:nvPr/>
            </p:nvSpPr>
            <p:spPr bwMode="auto">
              <a:xfrm>
                <a:off x="2285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1" name="Freeform 252"/>
              <p:cNvSpPr>
                <a:spLocks/>
              </p:cNvSpPr>
              <p:nvPr/>
            </p:nvSpPr>
            <p:spPr bwMode="auto">
              <a:xfrm>
                <a:off x="2297" y="1410"/>
                <a:ext cx="17" cy="11"/>
              </a:xfrm>
              <a:custGeom>
                <a:avLst/>
                <a:gdLst>
                  <a:gd name="T0" fmla="*/ 14 w 17"/>
                  <a:gd name="T1" fmla="*/ 0 h 11"/>
                  <a:gd name="T2" fmla="*/ 3 w 17"/>
                  <a:gd name="T3" fmla="*/ 0 h 11"/>
                  <a:gd name="T4" fmla="*/ 0 w 17"/>
                  <a:gd name="T5" fmla="*/ 11 h 11"/>
                  <a:gd name="T6" fmla="*/ 17 w 17"/>
                  <a:gd name="T7" fmla="*/ 11 h 11"/>
                  <a:gd name="T8" fmla="*/ 14 w 17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1"/>
                  <a:gd name="T17" fmla="*/ 17 w 17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7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2" name="Rectangle 253"/>
              <p:cNvSpPr>
                <a:spLocks noChangeArrowheads="1"/>
              </p:cNvSpPr>
              <p:nvPr/>
            </p:nvSpPr>
            <p:spPr bwMode="auto">
              <a:xfrm>
                <a:off x="2300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3" name="Freeform 254"/>
              <p:cNvSpPr>
                <a:spLocks/>
              </p:cNvSpPr>
              <p:nvPr/>
            </p:nvSpPr>
            <p:spPr bwMode="auto">
              <a:xfrm>
                <a:off x="2295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4" name="Freeform 255"/>
              <p:cNvSpPr>
                <a:spLocks/>
              </p:cNvSpPr>
              <p:nvPr/>
            </p:nvSpPr>
            <p:spPr bwMode="auto">
              <a:xfrm>
                <a:off x="2311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5" name="Freeform 256"/>
              <p:cNvSpPr>
                <a:spLocks/>
              </p:cNvSpPr>
              <p:nvPr/>
            </p:nvSpPr>
            <p:spPr bwMode="auto">
              <a:xfrm>
                <a:off x="2324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6" name="Rectangle 257"/>
              <p:cNvSpPr>
                <a:spLocks noChangeArrowheads="1"/>
              </p:cNvSpPr>
              <p:nvPr/>
            </p:nvSpPr>
            <p:spPr bwMode="auto">
              <a:xfrm>
                <a:off x="2326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7" name="Freeform 258"/>
              <p:cNvSpPr>
                <a:spLocks/>
              </p:cNvSpPr>
              <p:nvPr/>
            </p:nvSpPr>
            <p:spPr bwMode="auto">
              <a:xfrm>
                <a:off x="2321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8" name="Freeform 259"/>
              <p:cNvSpPr>
                <a:spLocks/>
              </p:cNvSpPr>
              <p:nvPr/>
            </p:nvSpPr>
            <p:spPr bwMode="auto">
              <a:xfrm>
                <a:off x="2337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39" name="Freeform 260"/>
              <p:cNvSpPr>
                <a:spLocks/>
              </p:cNvSpPr>
              <p:nvPr/>
            </p:nvSpPr>
            <p:spPr bwMode="auto">
              <a:xfrm>
                <a:off x="2369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0" name="Rectangle 261"/>
              <p:cNvSpPr>
                <a:spLocks noChangeArrowheads="1"/>
              </p:cNvSpPr>
              <p:nvPr/>
            </p:nvSpPr>
            <p:spPr bwMode="auto">
              <a:xfrm>
                <a:off x="2371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1" name="Freeform 262"/>
              <p:cNvSpPr>
                <a:spLocks/>
              </p:cNvSpPr>
              <p:nvPr/>
            </p:nvSpPr>
            <p:spPr bwMode="auto">
              <a:xfrm>
                <a:off x="2365" y="1407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2" name="Freeform 263"/>
              <p:cNvSpPr>
                <a:spLocks/>
              </p:cNvSpPr>
              <p:nvPr/>
            </p:nvSpPr>
            <p:spPr bwMode="auto">
              <a:xfrm>
                <a:off x="2382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3" name="Freeform 264"/>
              <p:cNvSpPr>
                <a:spLocks/>
              </p:cNvSpPr>
              <p:nvPr/>
            </p:nvSpPr>
            <p:spPr bwMode="auto">
              <a:xfrm>
                <a:off x="2395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4" name="Rectangle 265"/>
              <p:cNvSpPr>
                <a:spLocks noChangeArrowheads="1"/>
              </p:cNvSpPr>
              <p:nvPr/>
            </p:nvSpPr>
            <p:spPr bwMode="auto">
              <a:xfrm>
                <a:off x="2398" y="1407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5" name="Freeform 266"/>
              <p:cNvSpPr>
                <a:spLocks/>
              </p:cNvSpPr>
              <p:nvPr/>
            </p:nvSpPr>
            <p:spPr bwMode="auto">
              <a:xfrm>
                <a:off x="2392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6" name="Freeform 267"/>
              <p:cNvSpPr>
                <a:spLocks/>
              </p:cNvSpPr>
              <p:nvPr/>
            </p:nvSpPr>
            <p:spPr bwMode="auto">
              <a:xfrm>
                <a:off x="2408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7" name="Freeform 268"/>
              <p:cNvSpPr>
                <a:spLocks/>
              </p:cNvSpPr>
              <p:nvPr/>
            </p:nvSpPr>
            <p:spPr bwMode="auto">
              <a:xfrm>
                <a:off x="2421" y="1410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8" name="Rectangle 269"/>
              <p:cNvSpPr>
                <a:spLocks noChangeArrowheads="1"/>
              </p:cNvSpPr>
              <p:nvPr/>
            </p:nvSpPr>
            <p:spPr bwMode="auto">
              <a:xfrm>
                <a:off x="2424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49" name="Freeform 270"/>
              <p:cNvSpPr>
                <a:spLocks/>
              </p:cNvSpPr>
              <p:nvPr/>
            </p:nvSpPr>
            <p:spPr bwMode="auto">
              <a:xfrm>
                <a:off x="2418" y="1407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0" name="Freeform 271"/>
              <p:cNvSpPr>
                <a:spLocks/>
              </p:cNvSpPr>
              <p:nvPr/>
            </p:nvSpPr>
            <p:spPr bwMode="auto">
              <a:xfrm>
                <a:off x="2435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1" name="Freeform 272"/>
              <p:cNvSpPr>
                <a:spLocks/>
              </p:cNvSpPr>
              <p:nvPr/>
            </p:nvSpPr>
            <p:spPr bwMode="auto">
              <a:xfrm>
                <a:off x="2447" y="1410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2" name="Rectangle 273"/>
              <p:cNvSpPr>
                <a:spLocks noChangeArrowheads="1"/>
              </p:cNvSpPr>
              <p:nvPr/>
            </p:nvSpPr>
            <p:spPr bwMode="auto">
              <a:xfrm>
                <a:off x="2450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3" name="Freeform 274"/>
              <p:cNvSpPr>
                <a:spLocks/>
              </p:cNvSpPr>
              <p:nvPr/>
            </p:nvSpPr>
            <p:spPr bwMode="auto">
              <a:xfrm>
                <a:off x="2445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4" name="Freeform 275"/>
              <p:cNvSpPr>
                <a:spLocks/>
              </p:cNvSpPr>
              <p:nvPr/>
            </p:nvSpPr>
            <p:spPr bwMode="auto">
              <a:xfrm>
                <a:off x="2461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5" name="Freeform 276"/>
              <p:cNvSpPr>
                <a:spLocks/>
              </p:cNvSpPr>
              <p:nvPr/>
            </p:nvSpPr>
            <p:spPr bwMode="auto">
              <a:xfrm>
                <a:off x="2527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6" name="Rectangle 277"/>
              <p:cNvSpPr>
                <a:spLocks noChangeArrowheads="1"/>
              </p:cNvSpPr>
              <p:nvPr/>
            </p:nvSpPr>
            <p:spPr bwMode="auto">
              <a:xfrm>
                <a:off x="2529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7" name="Freeform 278"/>
              <p:cNvSpPr>
                <a:spLocks/>
              </p:cNvSpPr>
              <p:nvPr/>
            </p:nvSpPr>
            <p:spPr bwMode="auto">
              <a:xfrm>
                <a:off x="2524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8" name="Freeform 279"/>
              <p:cNvSpPr>
                <a:spLocks/>
              </p:cNvSpPr>
              <p:nvPr/>
            </p:nvSpPr>
            <p:spPr bwMode="auto">
              <a:xfrm>
                <a:off x="2540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3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59" name="Freeform 280"/>
              <p:cNvSpPr>
                <a:spLocks/>
              </p:cNvSpPr>
              <p:nvPr/>
            </p:nvSpPr>
            <p:spPr bwMode="auto">
              <a:xfrm>
                <a:off x="2553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0" name="Rectangle 281"/>
              <p:cNvSpPr>
                <a:spLocks noChangeArrowheads="1"/>
              </p:cNvSpPr>
              <p:nvPr/>
            </p:nvSpPr>
            <p:spPr bwMode="auto">
              <a:xfrm>
                <a:off x="2556" y="1407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1" name="Freeform 282"/>
              <p:cNvSpPr>
                <a:spLocks/>
              </p:cNvSpPr>
              <p:nvPr/>
            </p:nvSpPr>
            <p:spPr bwMode="auto">
              <a:xfrm>
                <a:off x="2550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2" name="Freeform 283"/>
              <p:cNvSpPr>
                <a:spLocks/>
              </p:cNvSpPr>
              <p:nvPr/>
            </p:nvSpPr>
            <p:spPr bwMode="auto">
              <a:xfrm>
                <a:off x="2566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3" name="Freeform 284"/>
              <p:cNvSpPr>
                <a:spLocks/>
              </p:cNvSpPr>
              <p:nvPr/>
            </p:nvSpPr>
            <p:spPr bwMode="auto">
              <a:xfrm>
                <a:off x="2579" y="1410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4" name="Rectangle 285"/>
              <p:cNvSpPr>
                <a:spLocks noChangeArrowheads="1"/>
              </p:cNvSpPr>
              <p:nvPr/>
            </p:nvSpPr>
            <p:spPr bwMode="auto">
              <a:xfrm>
                <a:off x="2582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5" name="Freeform 286"/>
              <p:cNvSpPr>
                <a:spLocks/>
              </p:cNvSpPr>
              <p:nvPr/>
            </p:nvSpPr>
            <p:spPr bwMode="auto">
              <a:xfrm>
                <a:off x="2576" y="1407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6" name="Freeform 287"/>
              <p:cNvSpPr>
                <a:spLocks/>
              </p:cNvSpPr>
              <p:nvPr/>
            </p:nvSpPr>
            <p:spPr bwMode="auto">
              <a:xfrm>
                <a:off x="2593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7" name="Freeform 288"/>
              <p:cNvSpPr>
                <a:spLocks/>
              </p:cNvSpPr>
              <p:nvPr/>
            </p:nvSpPr>
            <p:spPr bwMode="auto">
              <a:xfrm>
                <a:off x="2605" y="1410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8" name="Rectangle 289"/>
              <p:cNvSpPr>
                <a:spLocks noChangeArrowheads="1"/>
              </p:cNvSpPr>
              <p:nvPr/>
            </p:nvSpPr>
            <p:spPr bwMode="auto">
              <a:xfrm>
                <a:off x="2608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69" name="Freeform 290"/>
              <p:cNvSpPr>
                <a:spLocks/>
              </p:cNvSpPr>
              <p:nvPr/>
            </p:nvSpPr>
            <p:spPr bwMode="auto">
              <a:xfrm>
                <a:off x="2603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0" name="Freeform 291"/>
              <p:cNvSpPr>
                <a:spLocks/>
              </p:cNvSpPr>
              <p:nvPr/>
            </p:nvSpPr>
            <p:spPr bwMode="auto">
              <a:xfrm>
                <a:off x="2619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1" name="Freeform 292"/>
              <p:cNvSpPr>
                <a:spLocks/>
              </p:cNvSpPr>
              <p:nvPr/>
            </p:nvSpPr>
            <p:spPr bwMode="auto">
              <a:xfrm>
                <a:off x="2652" y="1410"/>
                <a:ext cx="17" cy="11"/>
              </a:xfrm>
              <a:custGeom>
                <a:avLst/>
                <a:gdLst>
                  <a:gd name="T0" fmla="*/ 14 w 17"/>
                  <a:gd name="T1" fmla="*/ 0 h 11"/>
                  <a:gd name="T2" fmla="*/ 3 w 17"/>
                  <a:gd name="T3" fmla="*/ 0 h 11"/>
                  <a:gd name="T4" fmla="*/ 0 w 17"/>
                  <a:gd name="T5" fmla="*/ 11 h 11"/>
                  <a:gd name="T6" fmla="*/ 17 w 17"/>
                  <a:gd name="T7" fmla="*/ 11 h 11"/>
                  <a:gd name="T8" fmla="*/ 14 w 17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1"/>
                  <a:gd name="T17" fmla="*/ 17 w 17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7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2" name="Rectangle 293"/>
              <p:cNvSpPr>
                <a:spLocks noChangeArrowheads="1"/>
              </p:cNvSpPr>
              <p:nvPr/>
            </p:nvSpPr>
            <p:spPr bwMode="auto">
              <a:xfrm>
                <a:off x="2655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3" name="Freeform 294"/>
              <p:cNvSpPr>
                <a:spLocks/>
              </p:cNvSpPr>
              <p:nvPr/>
            </p:nvSpPr>
            <p:spPr bwMode="auto">
              <a:xfrm>
                <a:off x="2650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4" name="Freeform 295"/>
              <p:cNvSpPr>
                <a:spLocks/>
              </p:cNvSpPr>
              <p:nvPr/>
            </p:nvSpPr>
            <p:spPr bwMode="auto">
              <a:xfrm>
                <a:off x="2666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5" name="Freeform 296"/>
              <p:cNvSpPr>
                <a:spLocks/>
              </p:cNvSpPr>
              <p:nvPr/>
            </p:nvSpPr>
            <p:spPr bwMode="auto">
              <a:xfrm>
                <a:off x="2652" y="1437"/>
                <a:ext cx="17" cy="11"/>
              </a:xfrm>
              <a:custGeom>
                <a:avLst/>
                <a:gdLst>
                  <a:gd name="T0" fmla="*/ 14 w 17"/>
                  <a:gd name="T1" fmla="*/ 0 h 11"/>
                  <a:gd name="T2" fmla="*/ 3 w 17"/>
                  <a:gd name="T3" fmla="*/ 0 h 11"/>
                  <a:gd name="T4" fmla="*/ 0 w 17"/>
                  <a:gd name="T5" fmla="*/ 11 h 11"/>
                  <a:gd name="T6" fmla="*/ 17 w 17"/>
                  <a:gd name="T7" fmla="*/ 11 h 11"/>
                  <a:gd name="T8" fmla="*/ 14 w 17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1"/>
                  <a:gd name="T17" fmla="*/ 17 w 17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7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6" name="Rectangle 297"/>
              <p:cNvSpPr>
                <a:spLocks noChangeArrowheads="1"/>
              </p:cNvSpPr>
              <p:nvPr/>
            </p:nvSpPr>
            <p:spPr bwMode="auto">
              <a:xfrm>
                <a:off x="2655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7" name="Freeform 298"/>
              <p:cNvSpPr>
                <a:spLocks/>
              </p:cNvSpPr>
              <p:nvPr/>
            </p:nvSpPr>
            <p:spPr bwMode="auto">
              <a:xfrm>
                <a:off x="2650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8" name="Freeform 299"/>
              <p:cNvSpPr>
                <a:spLocks/>
              </p:cNvSpPr>
              <p:nvPr/>
            </p:nvSpPr>
            <p:spPr bwMode="auto">
              <a:xfrm>
                <a:off x="2666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79" name="Freeform 300"/>
              <p:cNvSpPr>
                <a:spLocks/>
              </p:cNvSpPr>
              <p:nvPr/>
            </p:nvSpPr>
            <p:spPr bwMode="auto">
              <a:xfrm>
                <a:off x="2679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0" name="Rectangle 301"/>
              <p:cNvSpPr>
                <a:spLocks noChangeArrowheads="1"/>
              </p:cNvSpPr>
              <p:nvPr/>
            </p:nvSpPr>
            <p:spPr bwMode="auto">
              <a:xfrm>
                <a:off x="2681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1" name="Freeform 302"/>
              <p:cNvSpPr>
                <a:spLocks/>
              </p:cNvSpPr>
              <p:nvPr/>
            </p:nvSpPr>
            <p:spPr bwMode="auto">
              <a:xfrm>
                <a:off x="2676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2" name="Freeform 303"/>
              <p:cNvSpPr>
                <a:spLocks/>
              </p:cNvSpPr>
              <p:nvPr/>
            </p:nvSpPr>
            <p:spPr bwMode="auto">
              <a:xfrm>
                <a:off x="2692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3" name="Freeform 304"/>
              <p:cNvSpPr>
                <a:spLocks/>
              </p:cNvSpPr>
              <p:nvPr/>
            </p:nvSpPr>
            <p:spPr bwMode="auto">
              <a:xfrm>
                <a:off x="2705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4" name="Rectangle 305"/>
              <p:cNvSpPr>
                <a:spLocks noChangeArrowheads="1"/>
              </p:cNvSpPr>
              <p:nvPr/>
            </p:nvSpPr>
            <p:spPr bwMode="auto">
              <a:xfrm>
                <a:off x="2708" y="143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5" name="Freeform 306"/>
              <p:cNvSpPr>
                <a:spLocks/>
              </p:cNvSpPr>
              <p:nvPr/>
            </p:nvSpPr>
            <p:spPr bwMode="auto">
              <a:xfrm>
                <a:off x="2702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6" name="Freeform 307"/>
              <p:cNvSpPr>
                <a:spLocks/>
              </p:cNvSpPr>
              <p:nvPr/>
            </p:nvSpPr>
            <p:spPr bwMode="auto">
              <a:xfrm>
                <a:off x="2718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7" name="Freeform 308"/>
              <p:cNvSpPr>
                <a:spLocks/>
              </p:cNvSpPr>
              <p:nvPr/>
            </p:nvSpPr>
            <p:spPr bwMode="auto">
              <a:xfrm>
                <a:off x="2652" y="1457"/>
                <a:ext cx="17" cy="10"/>
              </a:xfrm>
              <a:custGeom>
                <a:avLst/>
                <a:gdLst>
                  <a:gd name="T0" fmla="*/ 14 w 17"/>
                  <a:gd name="T1" fmla="*/ 0 h 10"/>
                  <a:gd name="T2" fmla="*/ 3 w 17"/>
                  <a:gd name="T3" fmla="*/ 0 h 10"/>
                  <a:gd name="T4" fmla="*/ 0 w 17"/>
                  <a:gd name="T5" fmla="*/ 10 h 10"/>
                  <a:gd name="T6" fmla="*/ 17 w 17"/>
                  <a:gd name="T7" fmla="*/ 10 h 10"/>
                  <a:gd name="T8" fmla="*/ 14 w 17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0"/>
                  <a:gd name="T17" fmla="*/ 17 w 17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0">
                    <a:moveTo>
                      <a:pt x="14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7" y="10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8" name="Rectangle 309"/>
              <p:cNvSpPr>
                <a:spLocks noChangeArrowheads="1"/>
              </p:cNvSpPr>
              <p:nvPr/>
            </p:nvSpPr>
            <p:spPr bwMode="auto">
              <a:xfrm>
                <a:off x="2655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89" name="Freeform 310"/>
              <p:cNvSpPr>
                <a:spLocks/>
              </p:cNvSpPr>
              <p:nvPr/>
            </p:nvSpPr>
            <p:spPr bwMode="auto">
              <a:xfrm>
                <a:off x="2650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0" name="Freeform 311"/>
              <p:cNvSpPr>
                <a:spLocks/>
              </p:cNvSpPr>
              <p:nvPr/>
            </p:nvSpPr>
            <p:spPr bwMode="auto">
              <a:xfrm>
                <a:off x="2666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1" name="Freeform 312"/>
              <p:cNvSpPr>
                <a:spLocks/>
              </p:cNvSpPr>
              <p:nvPr/>
            </p:nvSpPr>
            <p:spPr bwMode="auto">
              <a:xfrm>
                <a:off x="2679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2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2" name="Rectangle 313"/>
              <p:cNvSpPr>
                <a:spLocks noChangeArrowheads="1"/>
              </p:cNvSpPr>
              <p:nvPr/>
            </p:nvSpPr>
            <p:spPr bwMode="auto">
              <a:xfrm>
                <a:off x="2681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3" name="Freeform 314"/>
              <p:cNvSpPr>
                <a:spLocks/>
              </p:cNvSpPr>
              <p:nvPr/>
            </p:nvSpPr>
            <p:spPr bwMode="auto">
              <a:xfrm>
                <a:off x="2676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4" name="Freeform 315"/>
              <p:cNvSpPr>
                <a:spLocks/>
              </p:cNvSpPr>
              <p:nvPr/>
            </p:nvSpPr>
            <p:spPr bwMode="auto">
              <a:xfrm>
                <a:off x="2692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5" name="Freeform 316"/>
              <p:cNvSpPr>
                <a:spLocks/>
              </p:cNvSpPr>
              <p:nvPr/>
            </p:nvSpPr>
            <p:spPr bwMode="auto">
              <a:xfrm>
                <a:off x="2705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6" name="Rectangle 317"/>
              <p:cNvSpPr>
                <a:spLocks noChangeArrowheads="1"/>
              </p:cNvSpPr>
              <p:nvPr/>
            </p:nvSpPr>
            <p:spPr bwMode="auto">
              <a:xfrm>
                <a:off x="2708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7" name="Freeform 318"/>
              <p:cNvSpPr>
                <a:spLocks/>
              </p:cNvSpPr>
              <p:nvPr/>
            </p:nvSpPr>
            <p:spPr bwMode="auto">
              <a:xfrm>
                <a:off x="2702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8" name="Freeform 319"/>
              <p:cNvSpPr>
                <a:spLocks/>
              </p:cNvSpPr>
              <p:nvPr/>
            </p:nvSpPr>
            <p:spPr bwMode="auto">
              <a:xfrm>
                <a:off x="2718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99" name="Freeform 320"/>
              <p:cNvSpPr>
                <a:spLocks/>
              </p:cNvSpPr>
              <p:nvPr/>
            </p:nvSpPr>
            <p:spPr bwMode="auto">
              <a:xfrm>
                <a:off x="2680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0" name="Rectangle 321"/>
              <p:cNvSpPr>
                <a:spLocks noChangeArrowheads="1"/>
              </p:cNvSpPr>
              <p:nvPr/>
            </p:nvSpPr>
            <p:spPr bwMode="auto">
              <a:xfrm>
                <a:off x="2683" y="147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1" name="Freeform 322"/>
              <p:cNvSpPr>
                <a:spLocks/>
              </p:cNvSpPr>
              <p:nvPr/>
            </p:nvSpPr>
            <p:spPr bwMode="auto">
              <a:xfrm>
                <a:off x="2677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2" name="Freeform 323"/>
              <p:cNvSpPr>
                <a:spLocks/>
              </p:cNvSpPr>
              <p:nvPr/>
            </p:nvSpPr>
            <p:spPr bwMode="auto">
              <a:xfrm>
                <a:off x="2693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3" name="Freeform 324"/>
              <p:cNvSpPr>
                <a:spLocks/>
              </p:cNvSpPr>
              <p:nvPr/>
            </p:nvSpPr>
            <p:spPr bwMode="auto">
              <a:xfrm>
                <a:off x="2302" y="1516"/>
                <a:ext cx="262" cy="11"/>
              </a:xfrm>
              <a:custGeom>
                <a:avLst/>
                <a:gdLst>
                  <a:gd name="T0" fmla="*/ 256 w 262"/>
                  <a:gd name="T1" fmla="*/ 0 h 11"/>
                  <a:gd name="T2" fmla="*/ 5 w 262"/>
                  <a:gd name="T3" fmla="*/ 0 h 11"/>
                  <a:gd name="T4" fmla="*/ 0 w 262"/>
                  <a:gd name="T5" fmla="*/ 11 h 11"/>
                  <a:gd name="T6" fmla="*/ 262 w 262"/>
                  <a:gd name="T7" fmla="*/ 11 h 11"/>
                  <a:gd name="T8" fmla="*/ 256 w 262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2"/>
                  <a:gd name="T16" fmla="*/ 0 h 11"/>
                  <a:gd name="T17" fmla="*/ 262 w 262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2" h="11">
                    <a:moveTo>
                      <a:pt x="256" y="0"/>
                    </a:moveTo>
                    <a:lnTo>
                      <a:pt x="5" y="0"/>
                    </a:lnTo>
                    <a:lnTo>
                      <a:pt x="0" y="11"/>
                    </a:lnTo>
                    <a:lnTo>
                      <a:pt x="262" y="11"/>
                    </a:lnTo>
                    <a:lnTo>
                      <a:pt x="256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4" name="Rectangle 325"/>
              <p:cNvSpPr>
                <a:spLocks noChangeArrowheads="1"/>
              </p:cNvSpPr>
              <p:nvPr/>
            </p:nvSpPr>
            <p:spPr bwMode="auto">
              <a:xfrm>
                <a:off x="2307" y="1512"/>
                <a:ext cx="25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5" name="Freeform 326"/>
              <p:cNvSpPr>
                <a:spLocks/>
              </p:cNvSpPr>
              <p:nvPr/>
            </p:nvSpPr>
            <p:spPr bwMode="auto">
              <a:xfrm>
                <a:off x="2558" y="1512"/>
                <a:ext cx="10" cy="15"/>
              </a:xfrm>
              <a:custGeom>
                <a:avLst/>
                <a:gdLst>
                  <a:gd name="T0" fmla="*/ 0 w 10"/>
                  <a:gd name="T1" fmla="*/ 0 h 15"/>
                  <a:gd name="T2" fmla="*/ 10 w 10"/>
                  <a:gd name="T3" fmla="*/ 13 h 15"/>
                  <a:gd name="T4" fmla="*/ 6 w 10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5"/>
                  <a:gd name="T11" fmla="*/ 10 w 10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5">
                    <a:moveTo>
                      <a:pt x="0" y="0"/>
                    </a:moveTo>
                    <a:lnTo>
                      <a:pt x="10" y="13"/>
                    </a:lnTo>
                    <a:lnTo>
                      <a:pt x="6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6" name="Freeform 327"/>
              <p:cNvSpPr>
                <a:spLocks/>
              </p:cNvSpPr>
              <p:nvPr/>
            </p:nvSpPr>
            <p:spPr bwMode="auto">
              <a:xfrm>
                <a:off x="2297" y="1513"/>
                <a:ext cx="10" cy="13"/>
              </a:xfrm>
              <a:custGeom>
                <a:avLst/>
                <a:gdLst>
                  <a:gd name="T0" fmla="*/ 10 w 10"/>
                  <a:gd name="T1" fmla="*/ 0 h 13"/>
                  <a:gd name="T2" fmla="*/ 0 w 10"/>
                  <a:gd name="T3" fmla="*/ 11 h 13"/>
                  <a:gd name="T4" fmla="*/ 6 w 10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3"/>
                  <a:gd name="T11" fmla="*/ 10 w 10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3">
                    <a:moveTo>
                      <a:pt x="10" y="0"/>
                    </a:moveTo>
                    <a:lnTo>
                      <a:pt x="0" y="11"/>
                    </a:lnTo>
                    <a:lnTo>
                      <a:pt x="6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7" name="Freeform 328"/>
              <p:cNvSpPr>
                <a:spLocks/>
              </p:cNvSpPr>
              <p:nvPr/>
            </p:nvSpPr>
            <p:spPr bwMode="auto">
              <a:xfrm>
                <a:off x="2654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8" name="Rectangle 329"/>
              <p:cNvSpPr>
                <a:spLocks noChangeArrowheads="1"/>
              </p:cNvSpPr>
              <p:nvPr/>
            </p:nvSpPr>
            <p:spPr bwMode="auto">
              <a:xfrm>
                <a:off x="2656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09" name="Freeform 330"/>
              <p:cNvSpPr>
                <a:spLocks/>
              </p:cNvSpPr>
              <p:nvPr/>
            </p:nvSpPr>
            <p:spPr bwMode="auto">
              <a:xfrm>
                <a:off x="2650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0" name="Freeform 331"/>
              <p:cNvSpPr>
                <a:spLocks/>
              </p:cNvSpPr>
              <p:nvPr/>
            </p:nvSpPr>
            <p:spPr bwMode="auto">
              <a:xfrm>
                <a:off x="2667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1" name="Freeform 332"/>
              <p:cNvSpPr>
                <a:spLocks/>
              </p:cNvSpPr>
              <p:nvPr/>
            </p:nvSpPr>
            <p:spPr bwMode="auto">
              <a:xfrm>
                <a:off x="2680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2" name="Rectangle 333"/>
              <p:cNvSpPr>
                <a:spLocks noChangeArrowheads="1"/>
              </p:cNvSpPr>
              <p:nvPr/>
            </p:nvSpPr>
            <p:spPr bwMode="auto">
              <a:xfrm>
                <a:off x="2683" y="1492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3" name="Freeform 334"/>
              <p:cNvSpPr>
                <a:spLocks/>
              </p:cNvSpPr>
              <p:nvPr/>
            </p:nvSpPr>
            <p:spPr bwMode="auto">
              <a:xfrm>
                <a:off x="2677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4" name="Freeform 335"/>
              <p:cNvSpPr>
                <a:spLocks/>
              </p:cNvSpPr>
              <p:nvPr/>
            </p:nvSpPr>
            <p:spPr bwMode="auto">
              <a:xfrm>
                <a:off x="2693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5" name="Freeform 336"/>
              <p:cNvSpPr>
                <a:spLocks/>
              </p:cNvSpPr>
              <p:nvPr/>
            </p:nvSpPr>
            <p:spPr bwMode="auto">
              <a:xfrm>
                <a:off x="2706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6" name="Rectangle 337"/>
              <p:cNvSpPr>
                <a:spLocks noChangeArrowheads="1"/>
              </p:cNvSpPr>
              <p:nvPr/>
            </p:nvSpPr>
            <p:spPr bwMode="auto">
              <a:xfrm>
                <a:off x="2708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7" name="Freeform 338"/>
              <p:cNvSpPr>
                <a:spLocks/>
              </p:cNvSpPr>
              <p:nvPr/>
            </p:nvSpPr>
            <p:spPr bwMode="auto">
              <a:xfrm>
                <a:off x="2703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8" name="Freeform 339"/>
              <p:cNvSpPr>
                <a:spLocks/>
              </p:cNvSpPr>
              <p:nvPr/>
            </p:nvSpPr>
            <p:spPr bwMode="auto">
              <a:xfrm>
                <a:off x="2719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19" name="Freeform 340"/>
              <p:cNvSpPr>
                <a:spLocks/>
              </p:cNvSpPr>
              <p:nvPr/>
            </p:nvSpPr>
            <p:spPr bwMode="auto">
              <a:xfrm>
                <a:off x="2755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0" name="Rectangle 341"/>
              <p:cNvSpPr>
                <a:spLocks noChangeArrowheads="1"/>
              </p:cNvSpPr>
              <p:nvPr/>
            </p:nvSpPr>
            <p:spPr bwMode="auto">
              <a:xfrm>
                <a:off x="2757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1" name="Freeform 342"/>
              <p:cNvSpPr>
                <a:spLocks/>
              </p:cNvSpPr>
              <p:nvPr/>
            </p:nvSpPr>
            <p:spPr bwMode="auto">
              <a:xfrm>
                <a:off x="2752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2" name="Freeform 343"/>
              <p:cNvSpPr>
                <a:spLocks/>
              </p:cNvSpPr>
              <p:nvPr/>
            </p:nvSpPr>
            <p:spPr bwMode="auto">
              <a:xfrm>
                <a:off x="2768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3" name="Freeform 344"/>
              <p:cNvSpPr>
                <a:spLocks/>
              </p:cNvSpPr>
              <p:nvPr/>
            </p:nvSpPr>
            <p:spPr bwMode="auto">
              <a:xfrm>
                <a:off x="2781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4" name="Rectangle 345"/>
              <p:cNvSpPr>
                <a:spLocks noChangeArrowheads="1"/>
              </p:cNvSpPr>
              <p:nvPr/>
            </p:nvSpPr>
            <p:spPr bwMode="auto">
              <a:xfrm>
                <a:off x="2784" y="143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5" name="Freeform 346"/>
              <p:cNvSpPr>
                <a:spLocks/>
              </p:cNvSpPr>
              <p:nvPr/>
            </p:nvSpPr>
            <p:spPr bwMode="auto">
              <a:xfrm>
                <a:off x="2778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6" name="Freeform 347"/>
              <p:cNvSpPr>
                <a:spLocks/>
              </p:cNvSpPr>
              <p:nvPr/>
            </p:nvSpPr>
            <p:spPr bwMode="auto">
              <a:xfrm>
                <a:off x="2794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7" name="Freeform 348"/>
              <p:cNvSpPr>
                <a:spLocks/>
              </p:cNvSpPr>
              <p:nvPr/>
            </p:nvSpPr>
            <p:spPr bwMode="auto">
              <a:xfrm>
                <a:off x="2807" y="143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8" name="Rectangle 349"/>
              <p:cNvSpPr>
                <a:spLocks noChangeArrowheads="1"/>
              </p:cNvSpPr>
              <p:nvPr/>
            </p:nvSpPr>
            <p:spPr bwMode="auto">
              <a:xfrm>
                <a:off x="2810" y="143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29" name="Freeform 350"/>
              <p:cNvSpPr>
                <a:spLocks/>
              </p:cNvSpPr>
              <p:nvPr/>
            </p:nvSpPr>
            <p:spPr bwMode="auto">
              <a:xfrm>
                <a:off x="2804" y="143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0" name="Freeform 351"/>
              <p:cNvSpPr>
                <a:spLocks/>
              </p:cNvSpPr>
              <p:nvPr/>
            </p:nvSpPr>
            <p:spPr bwMode="auto">
              <a:xfrm>
                <a:off x="2820" y="143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1" name="Freeform 352"/>
              <p:cNvSpPr>
                <a:spLocks/>
              </p:cNvSpPr>
              <p:nvPr/>
            </p:nvSpPr>
            <p:spPr bwMode="auto">
              <a:xfrm>
                <a:off x="2833" y="1437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2" name="Rectangle 353"/>
              <p:cNvSpPr>
                <a:spLocks noChangeArrowheads="1"/>
              </p:cNvSpPr>
              <p:nvPr/>
            </p:nvSpPr>
            <p:spPr bwMode="auto">
              <a:xfrm>
                <a:off x="2836" y="143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3" name="Freeform 354"/>
              <p:cNvSpPr>
                <a:spLocks/>
              </p:cNvSpPr>
              <p:nvPr/>
            </p:nvSpPr>
            <p:spPr bwMode="auto">
              <a:xfrm>
                <a:off x="2831" y="143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4" name="Freeform 355"/>
              <p:cNvSpPr>
                <a:spLocks/>
              </p:cNvSpPr>
              <p:nvPr/>
            </p:nvSpPr>
            <p:spPr bwMode="auto">
              <a:xfrm>
                <a:off x="2847" y="143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5" name="Freeform 356"/>
              <p:cNvSpPr>
                <a:spLocks/>
              </p:cNvSpPr>
              <p:nvPr/>
            </p:nvSpPr>
            <p:spPr bwMode="auto">
              <a:xfrm>
                <a:off x="2755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2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6" name="Rectangle 357"/>
              <p:cNvSpPr>
                <a:spLocks noChangeArrowheads="1"/>
              </p:cNvSpPr>
              <p:nvPr/>
            </p:nvSpPr>
            <p:spPr bwMode="auto">
              <a:xfrm>
                <a:off x="2757" y="145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7" name="Freeform 358"/>
              <p:cNvSpPr>
                <a:spLocks/>
              </p:cNvSpPr>
              <p:nvPr/>
            </p:nvSpPr>
            <p:spPr bwMode="auto">
              <a:xfrm>
                <a:off x="2752" y="1452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8" name="Freeform 359"/>
              <p:cNvSpPr>
                <a:spLocks/>
              </p:cNvSpPr>
              <p:nvPr/>
            </p:nvSpPr>
            <p:spPr bwMode="auto">
              <a:xfrm>
                <a:off x="2768" y="1452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39" name="Freeform 360"/>
              <p:cNvSpPr>
                <a:spLocks/>
              </p:cNvSpPr>
              <p:nvPr/>
            </p:nvSpPr>
            <p:spPr bwMode="auto">
              <a:xfrm>
                <a:off x="2781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0" name="Rectangle 361"/>
              <p:cNvSpPr>
                <a:spLocks noChangeArrowheads="1"/>
              </p:cNvSpPr>
              <p:nvPr/>
            </p:nvSpPr>
            <p:spPr bwMode="auto">
              <a:xfrm>
                <a:off x="2784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1" name="Freeform 362"/>
              <p:cNvSpPr>
                <a:spLocks/>
              </p:cNvSpPr>
              <p:nvPr/>
            </p:nvSpPr>
            <p:spPr bwMode="auto">
              <a:xfrm>
                <a:off x="2778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2" name="Freeform 363"/>
              <p:cNvSpPr>
                <a:spLocks/>
              </p:cNvSpPr>
              <p:nvPr/>
            </p:nvSpPr>
            <p:spPr bwMode="auto">
              <a:xfrm>
                <a:off x="2794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3" name="Freeform 364"/>
              <p:cNvSpPr>
                <a:spLocks/>
              </p:cNvSpPr>
              <p:nvPr/>
            </p:nvSpPr>
            <p:spPr bwMode="auto">
              <a:xfrm>
                <a:off x="2807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4" name="Rectangle 365"/>
              <p:cNvSpPr>
                <a:spLocks noChangeArrowheads="1"/>
              </p:cNvSpPr>
              <p:nvPr/>
            </p:nvSpPr>
            <p:spPr bwMode="auto">
              <a:xfrm>
                <a:off x="2810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5" name="Freeform 366"/>
              <p:cNvSpPr>
                <a:spLocks/>
              </p:cNvSpPr>
              <p:nvPr/>
            </p:nvSpPr>
            <p:spPr bwMode="auto">
              <a:xfrm>
                <a:off x="2804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6" name="Freeform 367"/>
              <p:cNvSpPr>
                <a:spLocks/>
              </p:cNvSpPr>
              <p:nvPr/>
            </p:nvSpPr>
            <p:spPr bwMode="auto">
              <a:xfrm>
                <a:off x="2820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7" name="Freeform 368"/>
              <p:cNvSpPr>
                <a:spLocks/>
              </p:cNvSpPr>
              <p:nvPr/>
            </p:nvSpPr>
            <p:spPr bwMode="auto">
              <a:xfrm>
                <a:off x="2755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8" name="Rectangle 369"/>
              <p:cNvSpPr>
                <a:spLocks noChangeArrowheads="1"/>
              </p:cNvSpPr>
              <p:nvPr/>
            </p:nvSpPr>
            <p:spPr bwMode="auto">
              <a:xfrm>
                <a:off x="2757" y="1473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49" name="Freeform 370"/>
              <p:cNvSpPr>
                <a:spLocks/>
              </p:cNvSpPr>
              <p:nvPr/>
            </p:nvSpPr>
            <p:spPr bwMode="auto">
              <a:xfrm>
                <a:off x="2752" y="1473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2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0" name="Freeform 371"/>
              <p:cNvSpPr>
                <a:spLocks/>
              </p:cNvSpPr>
              <p:nvPr/>
            </p:nvSpPr>
            <p:spPr bwMode="auto">
              <a:xfrm>
                <a:off x="2768" y="1473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2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2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1" name="Freeform 372"/>
              <p:cNvSpPr>
                <a:spLocks/>
              </p:cNvSpPr>
              <p:nvPr/>
            </p:nvSpPr>
            <p:spPr bwMode="auto">
              <a:xfrm>
                <a:off x="2781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2" name="Rectangle 373"/>
              <p:cNvSpPr>
                <a:spLocks noChangeArrowheads="1"/>
              </p:cNvSpPr>
              <p:nvPr/>
            </p:nvSpPr>
            <p:spPr bwMode="auto">
              <a:xfrm>
                <a:off x="2784" y="147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3" name="Freeform 374"/>
              <p:cNvSpPr>
                <a:spLocks/>
              </p:cNvSpPr>
              <p:nvPr/>
            </p:nvSpPr>
            <p:spPr bwMode="auto">
              <a:xfrm>
                <a:off x="2778" y="147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2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4" name="Freeform 375"/>
              <p:cNvSpPr>
                <a:spLocks/>
              </p:cNvSpPr>
              <p:nvPr/>
            </p:nvSpPr>
            <p:spPr bwMode="auto">
              <a:xfrm>
                <a:off x="2794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5" name="Freeform 376"/>
              <p:cNvSpPr>
                <a:spLocks/>
              </p:cNvSpPr>
              <p:nvPr/>
            </p:nvSpPr>
            <p:spPr bwMode="auto">
              <a:xfrm>
                <a:off x="2807" y="1477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6" name="Rectangle 377"/>
              <p:cNvSpPr>
                <a:spLocks noChangeArrowheads="1"/>
              </p:cNvSpPr>
              <p:nvPr/>
            </p:nvSpPr>
            <p:spPr bwMode="auto">
              <a:xfrm>
                <a:off x="2810" y="147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7" name="Freeform 378"/>
              <p:cNvSpPr>
                <a:spLocks/>
              </p:cNvSpPr>
              <p:nvPr/>
            </p:nvSpPr>
            <p:spPr bwMode="auto">
              <a:xfrm>
                <a:off x="2804" y="1473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2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2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8" name="Freeform 379"/>
              <p:cNvSpPr>
                <a:spLocks/>
              </p:cNvSpPr>
              <p:nvPr/>
            </p:nvSpPr>
            <p:spPr bwMode="auto">
              <a:xfrm>
                <a:off x="2820" y="1473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2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2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59" name="Freeform 380"/>
              <p:cNvSpPr>
                <a:spLocks/>
              </p:cNvSpPr>
              <p:nvPr/>
            </p:nvSpPr>
            <p:spPr bwMode="auto">
              <a:xfrm>
                <a:off x="2807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0" name="Rectangle 381"/>
              <p:cNvSpPr>
                <a:spLocks noChangeArrowheads="1"/>
              </p:cNvSpPr>
              <p:nvPr/>
            </p:nvSpPr>
            <p:spPr bwMode="auto">
              <a:xfrm>
                <a:off x="2810" y="1492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1" name="Freeform 382"/>
              <p:cNvSpPr>
                <a:spLocks/>
              </p:cNvSpPr>
              <p:nvPr/>
            </p:nvSpPr>
            <p:spPr bwMode="auto">
              <a:xfrm>
                <a:off x="2804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2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2" name="Freeform 383"/>
              <p:cNvSpPr>
                <a:spLocks/>
              </p:cNvSpPr>
              <p:nvPr/>
            </p:nvSpPr>
            <p:spPr bwMode="auto">
              <a:xfrm>
                <a:off x="2820" y="1492"/>
                <a:ext cx="6" cy="14"/>
              </a:xfrm>
              <a:custGeom>
                <a:avLst/>
                <a:gdLst>
                  <a:gd name="T0" fmla="*/ 0 w 6"/>
                  <a:gd name="T1" fmla="*/ 0 h 14"/>
                  <a:gd name="T2" fmla="*/ 6 w 6"/>
                  <a:gd name="T3" fmla="*/ 12 h 14"/>
                  <a:gd name="T4" fmla="*/ 4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0" y="0"/>
                    </a:moveTo>
                    <a:lnTo>
                      <a:pt x="6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3" name="Freeform 384"/>
              <p:cNvSpPr>
                <a:spLocks/>
              </p:cNvSpPr>
              <p:nvPr/>
            </p:nvSpPr>
            <p:spPr bwMode="auto">
              <a:xfrm>
                <a:off x="2757" y="1496"/>
                <a:ext cx="35" cy="11"/>
              </a:xfrm>
              <a:custGeom>
                <a:avLst/>
                <a:gdLst>
                  <a:gd name="T0" fmla="*/ 30 w 35"/>
                  <a:gd name="T1" fmla="*/ 0 h 11"/>
                  <a:gd name="T2" fmla="*/ 5 w 35"/>
                  <a:gd name="T3" fmla="*/ 0 h 11"/>
                  <a:gd name="T4" fmla="*/ 0 w 35"/>
                  <a:gd name="T5" fmla="*/ 11 h 11"/>
                  <a:gd name="T6" fmla="*/ 35 w 35"/>
                  <a:gd name="T7" fmla="*/ 11 h 11"/>
                  <a:gd name="T8" fmla="*/ 30 w 3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1"/>
                  <a:gd name="T17" fmla="*/ 35 w 3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1">
                    <a:moveTo>
                      <a:pt x="30" y="0"/>
                    </a:moveTo>
                    <a:lnTo>
                      <a:pt x="5" y="0"/>
                    </a:lnTo>
                    <a:lnTo>
                      <a:pt x="0" y="11"/>
                    </a:lnTo>
                    <a:lnTo>
                      <a:pt x="35" y="11"/>
                    </a:lnTo>
                    <a:lnTo>
                      <a:pt x="30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4" name="Rectangle 385"/>
              <p:cNvSpPr>
                <a:spLocks noChangeArrowheads="1"/>
              </p:cNvSpPr>
              <p:nvPr/>
            </p:nvSpPr>
            <p:spPr bwMode="auto">
              <a:xfrm>
                <a:off x="2762" y="1492"/>
                <a:ext cx="26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5" name="Freeform 386"/>
              <p:cNvSpPr>
                <a:spLocks/>
              </p:cNvSpPr>
              <p:nvPr/>
            </p:nvSpPr>
            <p:spPr bwMode="auto">
              <a:xfrm>
                <a:off x="2753" y="1493"/>
                <a:ext cx="9" cy="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11 h 13"/>
                  <a:gd name="T4" fmla="*/ 4 w 9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3"/>
                  <a:gd name="T11" fmla="*/ 9 w 9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3">
                    <a:moveTo>
                      <a:pt x="9" y="0"/>
                    </a:moveTo>
                    <a:lnTo>
                      <a:pt x="0" y="11"/>
                    </a:lnTo>
                    <a:lnTo>
                      <a:pt x="4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6" name="Freeform 387"/>
              <p:cNvSpPr>
                <a:spLocks/>
              </p:cNvSpPr>
              <p:nvPr/>
            </p:nvSpPr>
            <p:spPr bwMode="auto">
              <a:xfrm>
                <a:off x="2788" y="1493"/>
                <a:ext cx="10" cy="13"/>
              </a:xfrm>
              <a:custGeom>
                <a:avLst/>
                <a:gdLst>
                  <a:gd name="T0" fmla="*/ 0 w 10"/>
                  <a:gd name="T1" fmla="*/ 0 h 13"/>
                  <a:gd name="T2" fmla="*/ 10 w 10"/>
                  <a:gd name="T3" fmla="*/ 11 h 13"/>
                  <a:gd name="T4" fmla="*/ 6 w 10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3"/>
                  <a:gd name="T11" fmla="*/ 10 w 10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3">
                    <a:moveTo>
                      <a:pt x="0" y="0"/>
                    </a:moveTo>
                    <a:lnTo>
                      <a:pt x="10" y="11"/>
                    </a:lnTo>
                    <a:lnTo>
                      <a:pt x="6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7" name="Freeform 388"/>
              <p:cNvSpPr>
                <a:spLocks/>
              </p:cNvSpPr>
              <p:nvPr/>
            </p:nvSpPr>
            <p:spPr bwMode="auto">
              <a:xfrm>
                <a:off x="2834" y="1501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1 w 17"/>
                  <a:gd name="T3" fmla="*/ 0 h 5"/>
                  <a:gd name="T4" fmla="*/ 0 w 17"/>
                  <a:gd name="T5" fmla="*/ 5 h 5"/>
                  <a:gd name="T6" fmla="*/ 17 w 17"/>
                  <a:gd name="T7" fmla="*/ 5 h 5"/>
                  <a:gd name="T8" fmla="*/ 17 w 17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5"/>
                  <a:gd name="T17" fmla="*/ 17 w 17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5">
                    <a:moveTo>
                      <a:pt x="17" y="0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7" y="5"/>
                    </a:lnTo>
                    <a:lnTo>
                      <a:pt x="17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8" name="Freeform 389"/>
              <p:cNvSpPr>
                <a:spLocks/>
              </p:cNvSpPr>
              <p:nvPr/>
            </p:nvSpPr>
            <p:spPr bwMode="auto">
              <a:xfrm>
                <a:off x="2831" y="1471"/>
                <a:ext cx="4" cy="35"/>
              </a:xfrm>
              <a:custGeom>
                <a:avLst/>
                <a:gdLst>
                  <a:gd name="T0" fmla="*/ 4 w 4"/>
                  <a:gd name="T1" fmla="*/ 0 h 35"/>
                  <a:gd name="T2" fmla="*/ 0 w 4"/>
                  <a:gd name="T3" fmla="*/ 32 h 35"/>
                  <a:gd name="T4" fmla="*/ 3 w 4"/>
                  <a:gd name="T5" fmla="*/ 35 h 35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35"/>
                  <a:gd name="T11" fmla="*/ 4 w 4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35">
                    <a:moveTo>
                      <a:pt x="4" y="0"/>
                    </a:moveTo>
                    <a:lnTo>
                      <a:pt x="0" y="32"/>
                    </a:lnTo>
                    <a:lnTo>
                      <a:pt x="3" y="3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69" name="Rectangle 390"/>
              <p:cNvSpPr>
                <a:spLocks noChangeArrowheads="1"/>
              </p:cNvSpPr>
              <p:nvPr/>
            </p:nvSpPr>
            <p:spPr bwMode="auto">
              <a:xfrm>
                <a:off x="2835" y="1472"/>
                <a:ext cx="15" cy="29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0" name="Freeform 391"/>
              <p:cNvSpPr>
                <a:spLocks/>
              </p:cNvSpPr>
              <p:nvPr/>
            </p:nvSpPr>
            <p:spPr bwMode="auto">
              <a:xfrm>
                <a:off x="2851" y="1471"/>
                <a:ext cx="1" cy="35"/>
              </a:xfrm>
              <a:custGeom>
                <a:avLst/>
                <a:gdLst>
                  <a:gd name="T0" fmla="*/ 0 w 1"/>
                  <a:gd name="T1" fmla="*/ 0 h 35"/>
                  <a:gd name="T2" fmla="*/ 1 w 1"/>
                  <a:gd name="T3" fmla="*/ 29 h 35"/>
                  <a:gd name="T4" fmla="*/ 0 w 1"/>
                  <a:gd name="T5" fmla="*/ 35 h 3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5"/>
                  <a:gd name="T11" fmla="*/ 1 w 1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5">
                    <a:moveTo>
                      <a:pt x="0" y="0"/>
                    </a:moveTo>
                    <a:lnTo>
                      <a:pt x="1" y="29"/>
                    </a:lnTo>
                    <a:lnTo>
                      <a:pt x="0" y="3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1" name="Freeform 392"/>
              <p:cNvSpPr>
                <a:spLocks/>
              </p:cNvSpPr>
              <p:nvPr/>
            </p:nvSpPr>
            <p:spPr bwMode="auto">
              <a:xfrm>
                <a:off x="2474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2" name="Rectangle 393"/>
              <p:cNvSpPr>
                <a:spLocks noChangeArrowheads="1"/>
              </p:cNvSpPr>
              <p:nvPr/>
            </p:nvSpPr>
            <p:spPr bwMode="auto">
              <a:xfrm>
                <a:off x="2476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3" name="Freeform 394"/>
              <p:cNvSpPr>
                <a:spLocks/>
              </p:cNvSpPr>
              <p:nvPr/>
            </p:nvSpPr>
            <p:spPr bwMode="auto">
              <a:xfrm>
                <a:off x="2471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4" name="Freeform 395"/>
              <p:cNvSpPr>
                <a:spLocks/>
              </p:cNvSpPr>
              <p:nvPr/>
            </p:nvSpPr>
            <p:spPr bwMode="auto">
              <a:xfrm>
                <a:off x="2487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5" name="Freeform 396"/>
              <p:cNvSpPr>
                <a:spLocks/>
              </p:cNvSpPr>
              <p:nvPr/>
            </p:nvSpPr>
            <p:spPr bwMode="auto">
              <a:xfrm>
                <a:off x="2684" y="1410"/>
                <a:ext cx="35" cy="11"/>
              </a:xfrm>
              <a:custGeom>
                <a:avLst/>
                <a:gdLst>
                  <a:gd name="T0" fmla="*/ 30 w 35"/>
                  <a:gd name="T1" fmla="*/ 0 h 11"/>
                  <a:gd name="T2" fmla="*/ 5 w 35"/>
                  <a:gd name="T3" fmla="*/ 0 h 11"/>
                  <a:gd name="T4" fmla="*/ 0 w 35"/>
                  <a:gd name="T5" fmla="*/ 11 h 11"/>
                  <a:gd name="T6" fmla="*/ 35 w 35"/>
                  <a:gd name="T7" fmla="*/ 11 h 11"/>
                  <a:gd name="T8" fmla="*/ 30 w 3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1"/>
                  <a:gd name="T17" fmla="*/ 35 w 3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1">
                    <a:moveTo>
                      <a:pt x="30" y="0"/>
                    </a:moveTo>
                    <a:lnTo>
                      <a:pt x="5" y="0"/>
                    </a:lnTo>
                    <a:lnTo>
                      <a:pt x="0" y="11"/>
                    </a:lnTo>
                    <a:lnTo>
                      <a:pt x="35" y="11"/>
                    </a:lnTo>
                    <a:lnTo>
                      <a:pt x="30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6" name="Rectangle 397"/>
              <p:cNvSpPr>
                <a:spLocks noChangeArrowheads="1"/>
              </p:cNvSpPr>
              <p:nvPr/>
            </p:nvSpPr>
            <p:spPr bwMode="auto">
              <a:xfrm>
                <a:off x="2689" y="1407"/>
                <a:ext cx="25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7" name="Freeform 398"/>
              <p:cNvSpPr>
                <a:spLocks/>
              </p:cNvSpPr>
              <p:nvPr/>
            </p:nvSpPr>
            <p:spPr bwMode="auto">
              <a:xfrm>
                <a:off x="2679" y="1408"/>
                <a:ext cx="10" cy="13"/>
              </a:xfrm>
              <a:custGeom>
                <a:avLst/>
                <a:gdLst>
                  <a:gd name="T0" fmla="*/ 10 w 10"/>
                  <a:gd name="T1" fmla="*/ 0 h 13"/>
                  <a:gd name="T2" fmla="*/ 0 w 10"/>
                  <a:gd name="T3" fmla="*/ 11 h 13"/>
                  <a:gd name="T4" fmla="*/ 4 w 10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3"/>
                  <a:gd name="T11" fmla="*/ 10 w 10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3">
                    <a:moveTo>
                      <a:pt x="10" y="0"/>
                    </a:moveTo>
                    <a:lnTo>
                      <a:pt x="0" y="11"/>
                    </a:lnTo>
                    <a:lnTo>
                      <a:pt x="4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8" name="Freeform 399"/>
              <p:cNvSpPr>
                <a:spLocks/>
              </p:cNvSpPr>
              <p:nvPr/>
            </p:nvSpPr>
            <p:spPr bwMode="auto">
              <a:xfrm>
                <a:off x="2715" y="1408"/>
                <a:ext cx="9" cy="13"/>
              </a:xfrm>
              <a:custGeom>
                <a:avLst/>
                <a:gdLst>
                  <a:gd name="T0" fmla="*/ 0 w 9"/>
                  <a:gd name="T1" fmla="*/ 0 h 13"/>
                  <a:gd name="T2" fmla="*/ 9 w 9"/>
                  <a:gd name="T3" fmla="*/ 11 h 13"/>
                  <a:gd name="T4" fmla="*/ 5 w 9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3"/>
                  <a:gd name="T11" fmla="*/ 9 w 9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3">
                    <a:moveTo>
                      <a:pt x="0" y="0"/>
                    </a:moveTo>
                    <a:lnTo>
                      <a:pt x="9" y="11"/>
                    </a:lnTo>
                    <a:lnTo>
                      <a:pt x="5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79" name="Freeform 400"/>
              <p:cNvSpPr>
                <a:spLocks/>
              </p:cNvSpPr>
              <p:nvPr/>
            </p:nvSpPr>
            <p:spPr bwMode="auto">
              <a:xfrm>
                <a:off x="2755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0" name="Rectangle 401"/>
              <p:cNvSpPr>
                <a:spLocks noChangeArrowheads="1"/>
              </p:cNvSpPr>
              <p:nvPr/>
            </p:nvSpPr>
            <p:spPr bwMode="auto">
              <a:xfrm>
                <a:off x="2757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1" name="Freeform 402"/>
              <p:cNvSpPr>
                <a:spLocks/>
              </p:cNvSpPr>
              <p:nvPr/>
            </p:nvSpPr>
            <p:spPr bwMode="auto">
              <a:xfrm>
                <a:off x="2752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2" name="Freeform 403"/>
              <p:cNvSpPr>
                <a:spLocks/>
              </p:cNvSpPr>
              <p:nvPr/>
            </p:nvSpPr>
            <p:spPr bwMode="auto">
              <a:xfrm>
                <a:off x="2768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3" name="Freeform 404"/>
              <p:cNvSpPr>
                <a:spLocks/>
              </p:cNvSpPr>
              <p:nvPr/>
            </p:nvSpPr>
            <p:spPr bwMode="auto">
              <a:xfrm>
                <a:off x="2781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4" name="Rectangle 405"/>
              <p:cNvSpPr>
                <a:spLocks noChangeArrowheads="1"/>
              </p:cNvSpPr>
              <p:nvPr/>
            </p:nvSpPr>
            <p:spPr bwMode="auto">
              <a:xfrm>
                <a:off x="2784" y="1407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5" name="Freeform 406"/>
              <p:cNvSpPr>
                <a:spLocks/>
              </p:cNvSpPr>
              <p:nvPr/>
            </p:nvSpPr>
            <p:spPr bwMode="auto">
              <a:xfrm>
                <a:off x="2778" y="1407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6" name="Freeform 407"/>
              <p:cNvSpPr>
                <a:spLocks/>
              </p:cNvSpPr>
              <p:nvPr/>
            </p:nvSpPr>
            <p:spPr bwMode="auto">
              <a:xfrm>
                <a:off x="2794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7" name="Freeform 408"/>
              <p:cNvSpPr>
                <a:spLocks/>
              </p:cNvSpPr>
              <p:nvPr/>
            </p:nvSpPr>
            <p:spPr bwMode="auto">
              <a:xfrm>
                <a:off x="2807" y="1410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8" name="Rectangle 409"/>
              <p:cNvSpPr>
                <a:spLocks noChangeArrowheads="1"/>
              </p:cNvSpPr>
              <p:nvPr/>
            </p:nvSpPr>
            <p:spPr bwMode="auto">
              <a:xfrm>
                <a:off x="2810" y="1407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89" name="Freeform 410"/>
              <p:cNvSpPr>
                <a:spLocks/>
              </p:cNvSpPr>
              <p:nvPr/>
            </p:nvSpPr>
            <p:spPr bwMode="auto">
              <a:xfrm>
                <a:off x="2804" y="1407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0" name="Freeform 411"/>
              <p:cNvSpPr>
                <a:spLocks/>
              </p:cNvSpPr>
              <p:nvPr/>
            </p:nvSpPr>
            <p:spPr bwMode="auto">
              <a:xfrm>
                <a:off x="2820" y="1407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1" name="Freeform 412"/>
              <p:cNvSpPr>
                <a:spLocks/>
              </p:cNvSpPr>
              <p:nvPr/>
            </p:nvSpPr>
            <p:spPr bwMode="auto">
              <a:xfrm>
                <a:off x="2833" y="1410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2" name="Rectangle 413"/>
              <p:cNvSpPr>
                <a:spLocks noChangeArrowheads="1"/>
              </p:cNvSpPr>
              <p:nvPr/>
            </p:nvSpPr>
            <p:spPr bwMode="auto">
              <a:xfrm>
                <a:off x="2836" y="1407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3" name="Freeform 414"/>
              <p:cNvSpPr>
                <a:spLocks/>
              </p:cNvSpPr>
              <p:nvPr/>
            </p:nvSpPr>
            <p:spPr bwMode="auto">
              <a:xfrm>
                <a:off x="2831" y="1407"/>
                <a:ext cx="5" cy="15"/>
              </a:xfrm>
              <a:custGeom>
                <a:avLst/>
                <a:gdLst>
                  <a:gd name="T0" fmla="*/ 5 w 5"/>
                  <a:gd name="T1" fmla="*/ 0 h 15"/>
                  <a:gd name="T2" fmla="*/ 0 w 5"/>
                  <a:gd name="T3" fmla="*/ 13 h 15"/>
                  <a:gd name="T4" fmla="*/ 2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5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4" name="Freeform 415"/>
              <p:cNvSpPr>
                <a:spLocks/>
              </p:cNvSpPr>
              <p:nvPr/>
            </p:nvSpPr>
            <p:spPr bwMode="auto">
              <a:xfrm>
                <a:off x="2847" y="1407"/>
                <a:ext cx="5" cy="15"/>
              </a:xfrm>
              <a:custGeom>
                <a:avLst/>
                <a:gdLst>
                  <a:gd name="T0" fmla="*/ 0 w 5"/>
                  <a:gd name="T1" fmla="*/ 0 h 15"/>
                  <a:gd name="T2" fmla="*/ 5 w 5"/>
                  <a:gd name="T3" fmla="*/ 13 h 15"/>
                  <a:gd name="T4" fmla="*/ 3 w 5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5"/>
                  <a:gd name="T11" fmla="*/ 5 w 5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5">
                    <a:moveTo>
                      <a:pt x="0" y="0"/>
                    </a:moveTo>
                    <a:lnTo>
                      <a:pt x="5" y="13"/>
                    </a:lnTo>
                    <a:lnTo>
                      <a:pt x="3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5" name="Freeform 416"/>
              <p:cNvSpPr>
                <a:spLocks/>
              </p:cNvSpPr>
              <p:nvPr/>
            </p:nvSpPr>
            <p:spPr bwMode="auto">
              <a:xfrm>
                <a:off x="2834" y="1457"/>
                <a:ext cx="16" cy="10"/>
              </a:xfrm>
              <a:custGeom>
                <a:avLst/>
                <a:gdLst>
                  <a:gd name="T0" fmla="*/ 13 w 16"/>
                  <a:gd name="T1" fmla="*/ 0 h 10"/>
                  <a:gd name="T2" fmla="*/ 3 w 16"/>
                  <a:gd name="T3" fmla="*/ 0 h 10"/>
                  <a:gd name="T4" fmla="*/ 0 w 16"/>
                  <a:gd name="T5" fmla="*/ 10 h 10"/>
                  <a:gd name="T6" fmla="*/ 16 w 16"/>
                  <a:gd name="T7" fmla="*/ 10 h 10"/>
                  <a:gd name="T8" fmla="*/ 13 w 16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0"/>
                  <a:gd name="T17" fmla="*/ 16 w 16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0">
                    <a:moveTo>
                      <a:pt x="13" y="0"/>
                    </a:moveTo>
                    <a:lnTo>
                      <a:pt x="3" y="0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6" name="Rectangle 417"/>
              <p:cNvSpPr>
                <a:spLocks noChangeArrowheads="1"/>
              </p:cNvSpPr>
              <p:nvPr/>
            </p:nvSpPr>
            <p:spPr bwMode="auto">
              <a:xfrm>
                <a:off x="2837" y="1453"/>
                <a:ext cx="10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7" name="Freeform 418"/>
              <p:cNvSpPr>
                <a:spLocks/>
              </p:cNvSpPr>
              <p:nvPr/>
            </p:nvSpPr>
            <p:spPr bwMode="auto">
              <a:xfrm>
                <a:off x="2831" y="1452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0 w 6"/>
                  <a:gd name="T3" fmla="*/ 13 h 15"/>
                  <a:gd name="T4" fmla="*/ 2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6" y="0"/>
                    </a:moveTo>
                    <a:lnTo>
                      <a:pt x="0" y="13"/>
                    </a:lnTo>
                    <a:lnTo>
                      <a:pt x="2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8" name="Freeform 419"/>
              <p:cNvSpPr>
                <a:spLocks/>
              </p:cNvSpPr>
              <p:nvPr/>
            </p:nvSpPr>
            <p:spPr bwMode="auto">
              <a:xfrm>
                <a:off x="2847" y="1452"/>
                <a:ext cx="6" cy="15"/>
              </a:xfrm>
              <a:custGeom>
                <a:avLst/>
                <a:gdLst>
                  <a:gd name="T0" fmla="*/ 0 w 6"/>
                  <a:gd name="T1" fmla="*/ 0 h 15"/>
                  <a:gd name="T2" fmla="*/ 6 w 6"/>
                  <a:gd name="T3" fmla="*/ 13 h 15"/>
                  <a:gd name="T4" fmla="*/ 4 w 6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5"/>
                  <a:gd name="T11" fmla="*/ 6 w 6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5">
                    <a:moveTo>
                      <a:pt x="0" y="0"/>
                    </a:moveTo>
                    <a:lnTo>
                      <a:pt x="6" y="13"/>
                    </a:lnTo>
                    <a:lnTo>
                      <a:pt x="4" y="1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199" name="Freeform 420"/>
              <p:cNvSpPr>
                <a:spLocks/>
              </p:cNvSpPr>
              <p:nvPr/>
            </p:nvSpPr>
            <p:spPr bwMode="auto">
              <a:xfrm>
                <a:off x="2605" y="1481"/>
                <a:ext cx="17" cy="5"/>
              </a:xfrm>
              <a:custGeom>
                <a:avLst/>
                <a:gdLst>
                  <a:gd name="T0" fmla="*/ 16 w 17"/>
                  <a:gd name="T1" fmla="*/ 0 h 5"/>
                  <a:gd name="T2" fmla="*/ 0 w 17"/>
                  <a:gd name="T3" fmla="*/ 0 h 5"/>
                  <a:gd name="T4" fmla="*/ 0 w 17"/>
                  <a:gd name="T5" fmla="*/ 5 h 5"/>
                  <a:gd name="T6" fmla="*/ 17 w 17"/>
                  <a:gd name="T7" fmla="*/ 5 h 5"/>
                  <a:gd name="T8" fmla="*/ 16 w 17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5"/>
                  <a:gd name="T17" fmla="*/ 17 w 17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5">
                    <a:moveTo>
                      <a:pt x="16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7" y="5"/>
                    </a:lnTo>
                    <a:lnTo>
                      <a:pt x="16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0" name="Freeform 421"/>
              <p:cNvSpPr>
                <a:spLocks/>
              </p:cNvSpPr>
              <p:nvPr/>
            </p:nvSpPr>
            <p:spPr bwMode="auto">
              <a:xfrm>
                <a:off x="2602" y="1451"/>
                <a:ext cx="4" cy="35"/>
              </a:xfrm>
              <a:custGeom>
                <a:avLst/>
                <a:gdLst>
                  <a:gd name="T0" fmla="*/ 4 w 4"/>
                  <a:gd name="T1" fmla="*/ 0 h 35"/>
                  <a:gd name="T2" fmla="*/ 0 w 4"/>
                  <a:gd name="T3" fmla="*/ 32 h 35"/>
                  <a:gd name="T4" fmla="*/ 3 w 4"/>
                  <a:gd name="T5" fmla="*/ 35 h 35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35"/>
                  <a:gd name="T11" fmla="*/ 4 w 4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35">
                    <a:moveTo>
                      <a:pt x="4" y="0"/>
                    </a:moveTo>
                    <a:lnTo>
                      <a:pt x="0" y="32"/>
                    </a:lnTo>
                    <a:lnTo>
                      <a:pt x="3" y="3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1" name="Rectangle 422"/>
              <p:cNvSpPr>
                <a:spLocks noChangeArrowheads="1"/>
              </p:cNvSpPr>
              <p:nvPr/>
            </p:nvSpPr>
            <p:spPr bwMode="auto">
              <a:xfrm>
                <a:off x="2606" y="1452"/>
                <a:ext cx="15" cy="29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2" name="Freeform 423"/>
              <p:cNvSpPr>
                <a:spLocks/>
              </p:cNvSpPr>
              <p:nvPr/>
            </p:nvSpPr>
            <p:spPr bwMode="auto">
              <a:xfrm>
                <a:off x="2622" y="1451"/>
                <a:ext cx="2" cy="35"/>
              </a:xfrm>
              <a:custGeom>
                <a:avLst/>
                <a:gdLst>
                  <a:gd name="T0" fmla="*/ 0 w 2"/>
                  <a:gd name="T1" fmla="*/ 0 h 35"/>
                  <a:gd name="T2" fmla="*/ 2 w 2"/>
                  <a:gd name="T3" fmla="*/ 28 h 35"/>
                  <a:gd name="T4" fmla="*/ 1 w 2"/>
                  <a:gd name="T5" fmla="*/ 35 h 35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5"/>
                  <a:gd name="T11" fmla="*/ 2 w 2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5">
                    <a:moveTo>
                      <a:pt x="0" y="0"/>
                    </a:moveTo>
                    <a:lnTo>
                      <a:pt x="2" y="28"/>
                    </a:lnTo>
                    <a:lnTo>
                      <a:pt x="1" y="35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3" name="Freeform 424"/>
              <p:cNvSpPr>
                <a:spLocks/>
              </p:cNvSpPr>
              <p:nvPr/>
            </p:nvSpPr>
            <p:spPr bwMode="auto">
              <a:xfrm>
                <a:off x="2246" y="1457"/>
                <a:ext cx="35" cy="10"/>
              </a:xfrm>
              <a:custGeom>
                <a:avLst/>
                <a:gdLst>
                  <a:gd name="T0" fmla="*/ 29 w 35"/>
                  <a:gd name="T1" fmla="*/ 0 h 10"/>
                  <a:gd name="T2" fmla="*/ 4 w 35"/>
                  <a:gd name="T3" fmla="*/ 0 h 10"/>
                  <a:gd name="T4" fmla="*/ 0 w 35"/>
                  <a:gd name="T5" fmla="*/ 10 h 10"/>
                  <a:gd name="T6" fmla="*/ 35 w 35"/>
                  <a:gd name="T7" fmla="*/ 10 h 10"/>
                  <a:gd name="T8" fmla="*/ 29 w 35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0"/>
                  <a:gd name="T17" fmla="*/ 35 w 35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0">
                    <a:moveTo>
                      <a:pt x="29" y="0"/>
                    </a:moveTo>
                    <a:lnTo>
                      <a:pt x="4" y="0"/>
                    </a:lnTo>
                    <a:lnTo>
                      <a:pt x="0" y="10"/>
                    </a:lnTo>
                    <a:lnTo>
                      <a:pt x="35" y="10"/>
                    </a:lnTo>
                    <a:lnTo>
                      <a:pt x="29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4" name="Rectangle 425"/>
              <p:cNvSpPr>
                <a:spLocks noChangeArrowheads="1"/>
              </p:cNvSpPr>
              <p:nvPr/>
            </p:nvSpPr>
            <p:spPr bwMode="auto">
              <a:xfrm>
                <a:off x="2250" y="1453"/>
                <a:ext cx="26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5" name="Freeform 426"/>
              <p:cNvSpPr>
                <a:spLocks/>
              </p:cNvSpPr>
              <p:nvPr/>
            </p:nvSpPr>
            <p:spPr bwMode="auto">
              <a:xfrm>
                <a:off x="2241" y="1453"/>
                <a:ext cx="9" cy="14"/>
              </a:xfrm>
              <a:custGeom>
                <a:avLst/>
                <a:gdLst>
                  <a:gd name="T0" fmla="*/ 9 w 9"/>
                  <a:gd name="T1" fmla="*/ 0 h 14"/>
                  <a:gd name="T2" fmla="*/ 0 w 9"/>
                  <a:gd name="T3" fmla="*/ 12 h 14"/>
                  <a:gd name="T4" fmla="*/ 4 w 9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4"/>
                  <a:gd name="T11" fmla="*/ 9 w 9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4">
                    <a:moveTo>
                      <a:pt x="9" y="0"/>
                    </a:moveTo>
                    <a:lnTo>
                      <a:pt x="0" y="12"/>
                    </a:lnTo>
                    <a:lnTo>
                      <a:pt x="4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6" name="Freeform 427"/>
              <p:cNvSpPr>
                <a:spLocks/>
              </p:cNvSpPr>
              <p:nvPr/>
            </p:nvSpPr>
            <p:spPr bwMode="auto">
              <a:xfrm>
                <a:off x="2277" y="1453"/>
                <a:ext cx="9" cy="14"/>
              </a:xfrm>
              <a:custGeom>
                <a:avLst/>
                <a:gdLst>
                  <a:gd name="T0" fmla="*/ 0 w 9"/>
                  <a:gd name="T1" fmla="*/ 0 h 14"/>
                  <a:gd name="T2" fmla="*/ 9 w 9"/>
                  <a:gd name="T3" fmla="*/ 12 h 14"/>
                  <a:gd name="T4" fmla="*/ 5 w 9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4"/>
                  <a:gd name="T11" fmla="*/ 9 w 9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4">
                    <a:moveTo>
                      <a:pt x="0" y="0"/>
                    </a:moveTo>
                    <a:lnTo>
                      <a:pt x="9" y="12"/>
                    </a:lnTo>
                    <a:lnTo>
                      <a:pt x="5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7" name="Freeform 428"/>
              <p:cNvSpPr>
                <a:spLocks/>
              </p:cNvSpPr>
              <p:nvPr/>
            </p:nvSpPr>
            <p:spPr bwMode="auto">
              <a:xfrm>
                <a:off x="2215" y="1496"/>
                <a:ext cx="35" cy="11"/>
              </a:xfrm>
              <a:custGeom>
                <a:avLst/>
                <a:gdLst>
                  <a:gd name="T0" fmla="*/ 30 w 35"/>
                  <a:gd name="T1" fmla="*/ 0 h 11"/>
                  <a:gd name="T2" fmla="*/ 5 w 35"/>
                  <a:gd name="T3" fmla="*/ 0 h 11"/>
                  <a:gd name="T4" fmla="*/ 0 w 35"/>
                  <a:gd name="T5" fmla="*/ 11 h 11"/>
                  <a:gd name="T6" fmla="*/ 35 w 35"/>
                  <a:gd name="T7" fmla="*/ 11 h 11"/>
                  <a:gd name="T8" fmla="*/ 30 w 3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1"/>
                  <a:gd name="T17" fmla="*/ 35 w 3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1">
                    <a:moveTo>
                      <a:pt x="30" y="0"/>
                    </a:moveTo>
                    <a:lnTo>
                      <a:pt x="5" y="0"/>
                    </a:lnTo>
                    <a:lnTo>
                      <a:pt x="0" y="11"/>
                    </a:lnTo>
                    <a:lnTo>
                      <a:pt x="35" y="11"/>
                    </a:lnTo>
                    <a:lnTo>
                      <a:pt x="30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8" name="Rectangle 429"/>
              <p:cNvSpPr>
                <a:spLocks noChangeArrowheads="1"/>
              </p:cNvSpPr>
              <p:nvPr/>
            </p:nvSpPr>
            <p:spPr bwMode="auto">
              <a:xfrm>
                <a:off x="2220" y="1492"/>
                <a:ext cx="26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09" name="Freeform 430"/>
              <p:cNvSpPr>
                <a:spLocks/>
              </p:cNvSpPr>
              <p:nvPr/>
            </p:nvSpPr>
            <p:spPr bwMode="auto">
              <a:xfrm>
                <a:off x="2210" y="1493"/>
                <a:ext cx="9" cy="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11 h 13"/>
                  <a:gd name="T4" fmla="*/ 4 w 9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3"/>
                  <a:gd name="T11" fmla="*/ 9 w 9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3">
                    <a:moveTo>
                      <a:pt x="9" y="0"/>
                    </a:moveTo>
                    <a:lnTo>
                      <a:pt x="0" y="11"/>
                    </a:lnTo>
                    <a:lnTo>
                      <a:pt x="4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0" name="Freeform 431"/>
              <p:cNvSpPr>
                <a:spLocks/>
              </p:cNvSpPr>
              <p:nvPr/>
            </p:nvSpPr>
            <p:spPr bwMode="auto">
              <a:xfrm>
                <a:off x="2246" y="1493"/>
                <a:ext cx="10" cy="13"/>
              </a:xfrm>
              <a:custGeom>
                <a:avLst/>
                <a:gdLst>
                  <a:gd name="T0" fmla="*/ 0 w 10"/>
                  <a:gd name="T1" fmla="*/ 0 h 13"/>
                  <a:gd name="T2" fmla="*/ 10 w 10"/>
                  <a:gd name="T3" fmla="*/ 11 h 13"/>
                  <a:gd name="T4" fmla="*/ 6 w 10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3"/>
                  <a:gd name="T11" fmla="*/ 10 w 10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3">
                    <a:moveTo>
                      <a:pt x="0" y="0"/>
                    </a:moveTo>
                    <a:lnTo>
                      <a:pt x="10" y="11"/>
                    </a:lnTo>
                    <a:lnTo>
                      <a:pt x="6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1" name="Freeform 432"/>
              <p:cNvSpPr>
                <a:spLocks/>
              </p:cNvSpPr>
              <p:nvPr/>
            </p:nvSpPr>
            <p:spPr bwMode="auto">
              <a:xfrm>
                <a:off x="2187" y="1496"/>
                <a:ext cx="16" cy="11"/>
              </a:xfrm>
              <a:custGeom>
                <a:avLst/>
                <a:gdLst>
                  <a:gd name="T0" fmla="*/ 14 w 16"/>
                  <a:gd name="T1" fmla="*/ 0 h 11"/>
                  <a:gd name="T2" fmla="*/ 3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4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4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4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2" name="Rectangle 433"/>
              <p:cNvSpPr>
                <a:spLocks noChangeArrowheads="1"/>
              </p:cNvSpPr>
              <p:nvPr/>
            </p:nvSpPr>
            <p:spPr bwMode="auto">
              <a:xfrm>
                <a:off x="2190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3" name="Freeform 434"/>
              <p:cNvSpPr>
                <a:spLocks/>
              </p:cNvSpPr>
              <p:nvPr/>
            </p:nvSpPr>
            <p:spPr bwMode="auto">
              <a:xfrm>
                <a:off x="2184" y="1492"/>
                <a:ext cx="6" cy="14"/>
              </a:xfrm>
              <a:custGeom>
                <a:avLst/>
                <a:gdLst>
                  <a:gd name="T0" fmla="*/ 6 w 6"/>
                  <a:gd name="T1" fmla="*/ 0 h 14"/>
                  <a:gd name="T2" fmla="*/ 0 w 6"/>
                  <a:gd name="T3" fmla="*/ 12 h 14"/>
                  <a:gd name="T4" fmla="*/ 3 w 6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4"/>
                  <a:gd name="T11" fmla="*/ 6 w 6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4">
                    <a:moveTo>
                      <a:pt x="6" y="0"/>
                    </a:moveTo>
                    <a:lnTo>
                      <a:pt x="0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4" name="Freeform 435"/>
              <p:cNvSpPr>
                <a:spLocks/>
              </p:cNvSpPr>
              <p:nvPr/>
            </p:nvSpPr>
            <p:spPr bwMode="auto">
              <a:xfrm>
                <a:off x="2201" y="1492"/>
                <a:ext cx="5" cy="14"/>
              </a:xfrm>
              <a:custGeom>
                <a:avLst/>
                <a:gdLst>
                  <a:gd name="T0" fmla="*/ 0 w 5"/>
                  <a:gd name="T1" fmla="*/ 0 h 14"/>
                  <a:gd name="T2" fmla="*/ 5 w 5"/>
                  <a:gd name="T3" fmla="*/ 12 h 14"/>
                  <a:gd name="T4" fmla="*/ 3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0" y="0"/>
                    </a:moveTo>
                    <a:lnTo>
                      <a:pt x="5" y="12"/>
                    </a:lnTo>
                    <a:lnTo>
                      <a:pt x="3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5" name="Freeform 436"/>
              <p:cNvSpPr>
                <a:spLocks/>
              </p:cNvSpPr>
              <p:nvPr/>
            </p:nvSpPr>
            <p:spPr bwMode="auto">
              <a:xfrm>
                <a:off x="2247" y="1516"/>
                <a:ext cx="35" cy="11"/>
              </a:xfrm>
              <a:custGeom>
                <a:avLst/>
                <a:gdLst>
                  <a:gd name="T0" fmla="*/ 30 w 35"/>
                  <a:gd name="T1" fmla="*/ 0 h 11"/>
                  <a:gd name="T2" fmla="*/ 5 w 35"/>
                  <a:gd name="T3" fmla="*/ 0 h 11"/>
                  <a:gd name="T4" fmla="*/ 0 w 35"/>
                  <a:gd name="T5" fmla="*/ 11 h 11"/>
                  <a:gd name="T6" fmla="*/ 35 w 35"/>
                  <a:gd name="T7" fmla="*/ 11 h 11"/>
                  <a:gd name="T8" fmla="*/ 30 w 3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1"/>
                  <a:gd name="T17" fmla="*/ 35 w 3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1">
                    <a:moveTo>
                      <a:pt x="30" y="0"/>
                    </a:moveTo>
                    <a:lnTo>
                      <a:pt x="5" y="0"/>
                    </a:lnTo>
                    <a:lnTo>
                      <a:pt x="0" y="11"/>
                    </a:lnTo>
                    <a:lnTo>
                      <a:pt x="35" y="11"/>
                    </a:lnTo>
                    <a:lnTo>
                      <a:pt x="30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6" name="Rectangle 437"/>
              <p:cNvSpPr>
                <a:spLocks noChangeArrowheads="1"/>
              </p:cNvSpPr>
              <p:nvPr/>
            </p:nvSpPr>
            <p:spPr bwMode="auto">
              <a:xfrm>
                <a:off x="2251" y="1512"/>
                <a:ext cx="26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7" name="Freeform 438"/>
              <p:cNvSpPr>
                <a:spLocks/>
              </p:cNvSpPr>
              <p:nvPr/>
            </p:nvSpPr>
            <p:spPr bwMode="auto">
              <a:xfrm>
                <a:off x="2242" y="1513"/>
                <a:ext cx="9" cy="13"/>
              </a:xfrm>
              <a:custGeom>
                <a:avLst/>
                <a:gdLst>
                  <a:gd name="T0" fmla="*/ 9 w 9"/>
                  <a:gd name="T1" fmla="*/ 0 h 13"/>
                  <a:gd name="T2" fmla="*/ 0 w 9"/>
                  <a:gd name="T3" fmla="*/ 11 h 13"/>
                  <a:gd name="T4" fmla="*/ 4 w 9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13"/>
                  <a:gd name="T11" fmla="*/ 9 w 9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13">
                    <a:moveTo>
                      <a:pt x="9" y="0"/>
                    </a:moveTo>
                    <a:lnTo>
                      <a:pt x="0" y="11"/>
                    </a:lnTo>
                    <a:lnTo>
                      <a:pt x="4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8" name="Freeform 439"/>
              <p:cNvSpPr>
                <a:spLocks/>
              </p:cNvSpPr>
              <p:nvPr/>
            </p:nvSpPr>
            <p:spPr bwMode="auto">
              <a:xfrm>
                <a:off x="2277" y="1513"/>
                <a:ext cx="10" cy="13"/>
              </a:xfrm>
              <a:custGeom>
                <a:avLst/>
                <a:gdLst>
                  <a:gd name="T0" fmla="*/ 0 w 10"/>
                  <a:gd name="T1" fmla="*/ 0 h 13"/>
                  <a:gd name="T2" fmla="*/ 10 w 10"/>
                  <a:gd name="T3" fmla="*/ 11 h 13"/>
                  <a:gd name="T4" fmla="*/ 6 w 10"/>
                  <a:gd name="T5" fmla="*/ 13 h 13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13"/>
                  <a:gd name="T11" fmla="*/ 10 w 10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13">
                    <a:moveTo>
                      <a:pt x="0" y="0"/>
                    </a:moveTo>
                    <a:lnTo>
                      <a:pt x="10" y="11"/>
                    </a:lnTo>
                    <a:lnTo>
                      <a:pt x="6" y="13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19" name="Freeform 440"/>
              <p:cNvSpPr>
                <a:spLocks/>
              </p:cNvSpPr>
              <p:nvPr/>
            </p:nvSpPr>
            <p:spPr bwMode="auto">
              <a:xfrm>
                <a:off x="2262" y="1496"/>
                <a:ext cx="16" cy="11"/>
              </a:xfrm>
              <a:custGeom>
                <a:avLst/>
                <a:gdLst>
                  <a:gd name="T0" fmla="*/ 13 w 16"/>
                  <a:gd name="T1" fmla="*/ 0 h 11"/>
                  <a:gd name="T2" fmla="*/ 2 w 16"/>
                  <a:gd name="T3" fmla="*/ 0 h 11"/>
                  <a:gd name="T4" fmla="*/ 0 w 16"/>
                  <a:gd name="T5" fmla="*/ 11 h 11"/>
                  <a:gd name="T6" fmla="*/ 16 w 16"/>
                  <a:gd name="T7" fmla="*/ 11 h 11"/>
                  <a:gd name="T8" fmla="*/ 13 w 1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1"/>
                  <a:gd name="T17" fmla="*/ 16 w 1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1">
                    <a:moveTo>
                      <a:pt x="13" y="0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16" y="11"/>
                    </a:lnTo>
                    <a:lnTo>
                      <a:pt x="13" y="0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0" name="Rectangle 441"/>
              <p:cNvSpPr>
                <a:spLocks noChangeArrowheads="1"/>
              </p:cNvSpPr>
              <p:nvPr/>
            </p:nvSpPr>
            <p:spPr bwMode="auto">
              <a:xfrm>
                <a:off x="2264" y="1492"/>
                <a:ext cx="11" cy="4"/>
              </a:xfrm>
              <a:prstGeom prst="rect">
                <a:avLst/>
              </a:prstGeom>
              <a:grpFill/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  <p:sp>
            <p:nvSpPr>
              <p:cNvPr id="221" name="Freeform 442"/>
              <p:cNvSpPr>
                <a:spLocks/>
              </p:cNvSpPr>
              <p:nvPr/>
            </p:nvSpPr>
            <p:spPr bwMode="auto">
              <a:xfrm>
                <a:off x="2259" y="1492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12 h 14"/>
                  <a:gd name="T4" fmla="*/ 2 w 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4"/>
                  <a:gd name="T11" fmla="*/ 5 w 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4">
                    <a:moveTo>
                      <a:pt x="5" y="0"/>
                    </a:moveTo>
                    <a:lnTo>
                      <a:pt x="0" y="12"/>
                    </a:lnTo>
                    <a:lnTo>
                      <a:pt x="2" y="14"/>
                    </a:lnTo>
                  </a:path>
                </a:pathLst>
              </a:custGeom>
              <a:grpFill/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atin typeface="+mn-lt"/>
                </a:endParaRPr>
              </a:p>
            </p:txBody>
          </p:sp>
        </p:grpSp>
        <p:sp>
          <p:nvSpPr>
            <p:cNvPr id="10" name="Line 453"/>
            <p:cNvSpPr>
              <a:spLocks noChangeShapeType="1"/>
            </p:cNvSpPr>
            <p:nvPr/>
          </p:nvSpPr>
          <p:spPr bwMode="auto">
            <a:xfrm>
              <a:off x="1769086" y="5412893"/>
              <a:ext cx="1714470" cy="2576"/>
            </a:xfrm>
            <a:prstGeom prst="line">
              <a:avLst/>
            </a:prstGeom>
            <a:grp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1" name="Freeform 454"/>
            <p:cNvSpPr>
              <a:spLocks/>
            </p:cNvSpPr>
            <p:nvPr/>
          </p:nvSpPr>
          <p:spPr bwMode="auto">
            <a:xfrm>
              <a:off x="2027931" y="4297363"/>
              <a:ext cx="1236368" cy="870783"/>
            </a:xfrm>
            <a:custGeom>
              <a:avLst/>
              <a:gdLst>
                <a:gd name="T0" fmla="*/ 2147483647 w 406"/>
                <a:gd name="T1" fmla="*/ 2147483647 h 338"/>
                <a:gd name="T2" fmla="*/ 2147483647 w 406"/>
                <a:gd name="T3" fmla="*/ 2147483647 h 338"/>
                <a:gd name="T4" fmla="*/ 2147483647 w 406"/>
                <a:gd name="T5" fmla="*/ 2147483647 h 338"/>
                <a:gd name="T6" fmla="*/ 2147483647 w 406"/>
                <a:gd name="T7" fmla="*/ 2147483647 h 338"/>
                <a:gd name="T8" fmla="*/ 2147483647 w 406"/>
                <a:gd name="T9" fmla="*/ 2147483647 h 338"/>
                <a:gd name="T10" fmla="*/ 2147483647 w 406"/>
                <a:gd name="T11" fmla="*/ 2147483647 h 338"/>
                <a:gd name="T12" fmla="*/ 2147483647 w 406"/>
                <a:gd name="T13" fmla="*/ 2147483647 h 338"/>
                <a:gd name="T14" fmla="*/ 2147483647 w 406"/>
                <a:gd name="T15" fmla="*/ 0 h 338"/>
                <a:gd name="T16" fmla="*/ 2147483647 w 406"/>
                <a:gd name="T17" fmla="*/ 0 h 338"/>
                <a:gd name="T18" fmla="*/ 2147483647 w 406"/>
                <a:gd name="T19" fmla="*/ 0 h 338"/>
                <a:gd name="T20" fmla="*/ 2147483647 w 406"/>
                <a:gd name="T21" fmla="*/ 2147483647 h 338"/>
                <a:gd name="T22" fmla="*/ 2147483647 w 406"/>
                <a:gd name="T23" fmla="*/ 2147483647 h 338"/>
                <a:gd name="T24" fmla="*/ 2147483647 w 406"/>
                <a:gd name="T25" fmla="*/ 2147483647 h 338"/>
                <a:gd name="T26" fmla="*/ 2147483647 w 406"/>
                <a:gd name="T27" fmla="*/ 2147483647 h 338"/>
                <a:gd name="T28" fmla="*/ 2147483647 w 406"/>
                <a:gd name="T29" fmla="*/ 2147483647 h 338"/>
                <a:gd name="T30" fmla="*/ 2147483647 w 406"/>
                <a:gd name="T31" fmla="*/ 2147483647 h 338"/>
                <a:gd name="T32" fmla="*/ 0 w 406"/>
                <a:gd name="T33" fmla="*/ 2147483647 h 338"/>
                <a:gd name="T34" fmla="*/ 2147483647 w 406"/>
                <a:gd name="T35" fmla="*/ 2147483647 h 338"/>
                <a:gd name="T36" fmla="*/ 2147483647 w 406"/>
                <a:gd name="T37" fmla="*/ 2147483647 h 338"/>
                <a:gd name="T38" fmla="*/ 2147483647 w 406"/>
                <a:gd name="T39" fmla="*/ 2147483647 h 338"/>
                <a:gd name="T40" fmla="*/ 2147483647 w 406"/>
                <a:gd name="T41" fmla="*/ 2147483647 h 338"/>
                <a:gd name="T42" fmla="*/ 2147483647 w 406"/>
                <a:gd name="T43" fmla="*/ 2147483647 h 338"/>
                <a:gd name="T44" fmla="*/ 2147483647 w 406"/>
                <a:gd name="T45" fmla="*/ 2147483647 h 338"/>
                <a:gd name="T46" fmla="*/ 2147483647 w 406"/>
                <a:gd name="T47" fmla="*/ 2147483647 h 338"/>
                <a:gd name="T48" fmla="*/ 2147483647 w 406"/>
                <a:gd name="T49" fmla="*/ 2147483647 h 338"/>
                <a:gd name="T50" fmla="*/ 2147483647 w 406"/>
                <a:gd name="T51" fmla="*/ 2147483647 h 338"/>
                <a:gd name="T52" fmla="*/ 2147483647 w 406"/>
                <a:gd name="T53" fmla="*/ 2147483647 h 338"/>
                <a:gd name="T54" fmla="*/ 2147483647 w 406"/>
                <a:gd name="T55" fmla="*/ 2147483647 h 338"/>
                <a:gd name="T56" fmla="*/ 2147483647 w 406"/>
                <a:gd name="T57" fmla="*/ 2147483647 h 338"/>
                <a:gd name="T58" fmla="*/ 2147483647 w 406"/>
                <a:gd name="T59" fmla="*/ 2147483647 h 338"/>
                <a:gd name="T60" fmla="*/ 2147483647 w 406"/>
                <a:gd name="T61" fmla="*/ 2147483647 h 338"/>
                <a:gd name="T62" fmla="*/ 2147483647 w 406"/>
                <a:gd name="T63" fmla="*/ 2147483647 h 338"/>
                <a:gd name="T64" fmla="*/ 2147483647 w 406"/>
                <a:gd name="T65" fmla="*/ 2147483647 h 338"/>
                <a:gd name="T66" fmla="*/ 2147483647 w 406"/>
                <a:gd name="T67" fmla="*/ 2147483647 h 3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6"/>
                <a:gd name="T103" fmla="*/ 0 h 338"/>
                <a:gd name="T104" fmla="*/ 406 w 406"/>
                <a:gd name="T105" fmla="*/ 338 h 33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6" h="338">
                  <a:moveTo>
                    <a:pt x="406" y="17"/>
                  </a:moveTo>
                  <a:lnTo>
                    <a:pt x="406" y="16"/>
                  </a:lnTo>
                  <a:lnTo>
                    <a:pt x="405" y="14"/>
                  </a:lnTo>
                  <a:lnTo>
                    <a:pt x="405" y="12"/>
                  </a:lnTo>
                  <a:lnTo>
                    <a:pt x="404" y="10"/>
                  </a:lnTo>
                  <a:lnTo>
                    <a:pt x="404" y="9"/>
                  </a:lnTo>
                  <a:lnTo>
                    <a:pt x="403" y="7"/>
                  </a:lnTo>
                  <a:lnTo>
                    <a:pt x="402" y="6"/>
                  </a:lnTo>
                  <a:lnTo>
                    <a:pt x="401" y="5"/>
                  </a:lnTo>
                  <a:lnTo>
                    <a:pt x="399" y="4"/>
                  </a:lnTo>
                  <a:lnTo>
                    <a:pt x="398" y="3"/>
                  </a:lnTo>
                  <a:lnTo>
                    <a:pt x="397" y="2"/>
                  </a:lnTo>
                  <a:lnTo>
                    <a:pt x="395" y="1"/>
                  </a:lnTo>
                  <a:lnTo>
                    <a:pt x="394" y="1"/>
                  </a:lnTo>
                  <a:lnTo>
                    <a:pt x="392" y="0"/>
                  </a:lnTo>
                  <a:lnTo>
                    <a:pt x="390" y="0"/>
                  </a:lnTo>
                  <a:lnTo>
                    <a:pt x="38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1" y="14"/>
                  </a:lnTo>
                  <a:lnTo>
                    <a:pt x="1" y="16"/>
                  </a:lnTo>
                  <a:lnTo>
                    <a:pt x="0" y="17"/>
                  </a:lnTo>
                  <a:lnTo>
                    <a:pt x="0" y="321"/>
                  </a:lnTo>
                  <a:lnTo>
                    <a:pt x="1" y="322"/>
                  </a:lnTo>
                  <a:lnTo>
                    <a:pt x="1" y="324"/>
                  </a:lnTo>
                  <a:lnTo>
                    <a:pt x="1" y="326"/>
                  </a:lnTo>
                  <a:lnTo>
                    <a:pt x="2" y="327"/>
                  </a:lnTo>
                  <a:lnTo>
                    <a:pt x="3" y="329"/>
                  </a:lnTo>
                  <a:lnTo>
                    <a:pt x="3" y="330"/>
                  </a:lnTo>
                  <a:lnTo>
                    <a:pt x="4" y="332"/>
                  </a:lnTo>
                  <a:lnTo>
                    <a:pt x="6" y="333"/>
                  </a:lnTo>
                  <a:lnTo>
                    <a:pt x="7" y="334"/>
                  </a:lnTo>
                  <a:lnTo>
                    <a:pt x="8" y="335"/>
                  </a:lnTo>
                  <a:lnTo>
                    <a:pt x="10" y="336"/>
                  </a:lnTo>
                  <a:lnTo>
                    <a:pt x="11" y="337"/>
                  </a:lnTo>
                  <a:lnTo>
                    <a:pt x="13" y="337"/>
                  </a:lnTo>
                  <a:lnTo>
                    <a:pt x="14" y="338"/>
                  </a:lnTo>
                  <a:lnTo>
                    <a:pt x="16" y="338"/>
                  </a:lnTo>
                  <a:lnTo>
                    <a:pt x="18" y="338"/>
                  </a:lnTo>
                  <a:lnTo>
                    <a:pt x="388" y="338"/>
                  </a:lnTo>
                  <a:lnTo>
                    <a:pt x="390" y="338"/>
                  </a:lnTo>
                  <a:lnTo>
                    <a:pt x="392" y="338"/>
                  </a:lnTo>
                  <a:lnTo>
                    <a:pt x="394" y="337"/>
                  </a:lnTo>
                  <a:lnTo>
                    <a:pt x="395" y="337"/>
                  </a:lnTo>
                  <a:lnTo>
                    <a:pt x="397" y="336"/>
                  </a:lnTo>
                  <a:lnTo>
                    <a:pt x="398" y="335"/>
                  </a:lnTo>
                  <a:lnTo>
                    <a:pt x="399" y="334"/>
                  </a:lnTo>
                  <a:lnTo>
                    <a:pt x="401" y="333"/>
                  </a:lnTo>
                  <a:lnTo>
                    <a:pt x="402" y="332"/>
                  </a:lnTo>
                  <a:lnTo>
                    <a:pt x="403" y="330"/>
                  </a:lnTo>
                  <a:lnTo>
                    <a:pt x="404" y="329"/>
                  </a:lnTo>
                  <a:lnTo>
                    <a:pt x="404" y="327"/>
                  </a:lnTo>
                  <a:lnTo>
                    <a:pt x="405" y="326"/>
                  </a:lnTo>
                  <a:lnTo>
                    <a:pt x="405" y="324"/>
                  </a:lnTo>
                  <a:lnTo>
                    <a:pt x="406" y="322"/>
                  </a:lnTo>
                  <a:lnTo>
                    <a:pt x="406" y="321"/>
                  </a:lnTo>
                  <a:lnTo>
                    <a:pt x="406" y="17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2" name="Freeform 455"/>
            <p:cNvSpPr>
              <a:spLocks/>
            </p:cNvSpPr>
            <p:nvPr/>
          </p:nvSpPr>
          <p:spPr bwMode="auto">
            <a:xfrm>
              <a:off x="2027931" y="4297363"/>
              <a:ext cx="1236368" cy="870783"/>
            </a:xfrm>
            <a:custGeom>
              <a:avLst/>
              <a:gdLst>
                <a:gd name="T0" fmla="*/ 2147483647 w 406"/>
                <a:gd name="T1" fmla="*/ 2147483647 h 338"/>
                <a:gd name="T2" fmla="*/ 2147483647 w 406"/>
                <a:gd name="T3" fmla="*/ 2147483647 h 338"/>
                <a:gd name="T4" fmla="*/ 2147483647 w 406"/>
                <a:gd name="T5" fmla="*/ 2147483647 h 338"/>
                <a:gd name="T6" fmla="*/ 2147483647 w 406"/>
                <a:gd name="T7" fmla="*/ 2147483647 h 338"/>
                <a:gd name="T8" fmla="*/ 2147483647 w 406"/>
                <a:gd name="T9" fmla="*/ 2147483647 h 338"/>
                <a:gd name="T10" fmla="*/ 2147483647 w 406"/>
                <a:gd name="T11" fmla="*/ 2147483647 h 338"/>
                <a:gd name="T12" fmla="*/ 2147483647 w 406"/>
                <a:gd name="T13" fmla="*/ 2147483647 h 338"/>
                <a:gd name="T14" fmla="*/ 2147483647 w 406"/>
                <a:gd name="T15" fmla="*/ 0 h 338"/>
                <a:gd name="T16" fmla="*/ 2147483647 w 406"/>
                <a:gd name="T17" fmla="*/ 0 h 338"/>
                <a:gd name="T18" fmla="*/ 2147483647 w 406"/>
                <a:gd name="T19" fmla="*/ 0 h 338"/>
                <a:gd name="T20" fmla="*/ 2147483647 w 406"/>
                <a:gd name="T21" fmla="*/ 2147483647 h 338"/>
                <a:gd name="T22" fmla="*/ 2147483647 w 406"/>
                <a:gd name="T23" fmla="*/ 2147483647 h 338"/>
                <a:gd name="T24" fmla="*/ 2147483647 w 406"/>
                <a:gd name="T25" fmla="*/ 2147483647 h 338"/>
                <a:gd name="T26" fmla="*/ 2147483647 w 406"/>
                <a:gd name="T27" fmla="*/ 2147483647 h 338"/>
                <a:gd name="T28" fmla="*/ 2147483647 w 406"/>
                <a:gd name="T29" fmla="*/ 2147483647 h 338"/>
                <a:gd name="T30" fmla="*/ 2147483647 w 406"/>
                <a:gd name="T31" fmla="*/ 2147483647 h 338"/>
                <a:gd name="T32" fmla="*/ 0 w 406"/>
                <a:gd name="T33" fmla="*/ 2147483647 h 338"/>
                <a:gd name="T34" fmla="*/ 2147483647 w 406"/>
                <a:gd name="T35" fmla="*/ 2147483647 h 338"/>
                <a:gd name="T36" fmla="*/ 2147483647 w 406"/>
                <a:gd name="T37" fmla="*/ 2147483647 h 338"/>
                <a:gd name="T38" fmla="*/ 2147483647 w 406"/>
                <a:gd name="T39" fmla="*/ 2147483647 h 338"/>
                <a:gd name="T40" fmla="*/ 2147483647 w 406"/>
                <a:gd name="T41" fmla="*/ 2147483647 h 338"/>
                <a:gd name="T42" fmla="*/ 2147483647 w 406"/>
                <a:gd name="T43" fmla="*/ 2147483647 h 338"/>
                <a:gd name="T44" fmla="*/ 2147483647 w 406"/>
                <a:gd name="T45" fmla="*/ 2147483647 h 338"/>
                <a:gd name="T46" fmla="*/ 2147483647 w 406"/>
                <a:gd name="T47" fmla="*/ 2147483647 h 338"/>
                <a:gd name="T48" fmla="*/ 2147483647 w 406"/>
                <a:gd name="T49" fmla="*/ 2147483647 h 338"/>
                <a:gd name="T50" fmla="*/ 2147483647 w 406"/>
                <a:gd name="T51" fmla="*/ 2147483647 h 338"/>
                <a:gd name="T52" fmla="*/ 2147483647 w 406"/>
                <a:gd name="T53" fmla="*/ 2147483647 h 338"/>
                <a:gd name="T54" fmla="*/ 2147483647 w 406"/>
                <a:gd name="T55" fmla="*/ 2147483647 h 338"/>
                <a:gd name="T56" fmla="*/ 2147483647 w 406"/>
                <a:gd name="T57" fmla="*/ 2147483647 h 338"/>
                <a:gd name="T58" fmla="*/ 2147483647 w 406"/>
                <a:gd name="T59" fmla="*/ 2147483647 h 338"/>
                <a:gd name="T60" fmla="*/ 2147483647 w 406"/>
                <a:gd name="T61" fmla="*/ 2147483647 h 338"/>
                <a:gd name="T62" fmla="*/ 2147483647 w 406"/>
                <a:gd name="T63" fmla="*/ 2147483647 h 338"/>
                <a:gd name="T64" fmla="*/ 2147483647 w 406"/>
                <a:gd name="T65" fmla="*/ 2147483647 h 338"/>
                <a:gd name="T66" fmla="*/ 2147483647 w 406"/>
                <a:gd name="T67" fmla="*/ 2147483647 h 3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6"/>
                <a:gd name="T103" fmla="*/ 0 h 338"/>
                <a:gd name="T104" fmla="*/ 406 w 406"/>
                <a:gd name="T105" fmla="*/ 338 h 33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6" h="338">
                  <a:moveTo>
                    <a:pt x="406" y="17"/>
                  </a:moveTo>
                  <a:lnTo>
                    <a:pt x="406" y="16"/>
                  </a:lnTo>
                  <a:lnTo>
                    <a:pt x="405" y="14"/>
                  </a:lnTo>
                  <a:lnTo>
                    <a:pt x="405" y="12"/>
                  </a:lnTo>
                  <a:lnTo>
                    <a:pt x="404" y="10"/>
                  </a:lnTo>
                  <a:lnTo>
                    <a:pt x="404" y="9"/>
                  </a:lnTo>
                  <a:lnTo>
                    <a:pt x="403" y="7"/>
                  </a:lnTo>
                  <a:lnTo>
                    <a:pt x="402" y="6"/>
                  </a:lnTo>
                  <a:lnTo>
                    <a:pt x="401" y="5"/>
                  </a:lnTo>
                  <a:lnTo>
                    <a:pt x="399" y="4"/>
                  </a:lnTo>
                  <a:lnTo>
                    <a:pt x="398" y="3"/>
                  </a:lnTo>
                  <a:lnTo>
                    <a:pt x="397" y="2"/>
                  </a:lnTo>
                  <a:lnTo>
                    <a:pt x="395" y="1"/>
                  </a:lnTo>
                  <a:lnTo>
                    <a:pt x="394" y="1"/>
                  </a:lnTo>
                  <a:lnTo>
                    <a:pt x="392" y="0"/>
                  </a:lnTo>
                  <a:lnTo>
                    <a:pt x="390" y="0"/>
                  </a:lnTo>
                  <a:lnTo>
                    <a:pt x="38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7" y="4"/>
                  </a:lnTo>
                  <a:lnTo>
                    <a:pt x="6" y="5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1" y="14"/>
                  </a:lnTo>
                  <a:lnTo>
                    <a:pt x="1" y="16"/>
                  </a:lnTo>
                  <a:lnTo>
                    <a:pt x="0" y="17"/>
                  </a:lnTo>
                  <a:lnTo>
                    <a:pt x="0" y="321"/>
                  </a:lnTo>
                  <a:lnTo>
                    <a:pt x="1" y="322"/>
                  </a:lnTo>
                  <a:lnTo>
                    <a:pt x="1" y="324"/>
                  </a:lnTo>
                  <a:lnTo>
                    <a:pt x="1" y="326"/>
                  </a:lnTo>
                  <a:lnTo>
                    <a:pt x="2" y="327"/>
                  </a:lnTo>
                  <a:lnTo>
                    <a:pt x="3" y="329"/>
                  </a:lnTo>
                  <a:lnTo>
                    <a:pt x="3" y="330"/>
                  </a:lnTo>
                  <a:lnTo>
                    <a:pt x="4" y="332"/>
                  </a:lnTo>
                  <a:lnTo>
                    <a:pt x="6" y="333"/>
                  </a:lnTo>
                  <a:lnTo>
                    <a:pt x="7" y="334"/>
                  </a:lnTo>
                  <a:lnTo>
                    <a:pt x="8" y="335"/>
                  </a:lnTo>
                  <a:lnTo>
                    <a:pt x="10" y="336"/>
                  </a:lnTo>
                  <a:lnTo>
                    <a:pt x="11" y="337"/>
                  </a:lnTo>
                  <a:lnTo>
                    <a:pt x="13" y="337"/>
                  </a:lnTo>
                  <a:lnTo>
                    <a:pt x="14" y="338"/>
                  </a:lnTo>
                  <a:lnTo>
                    <a:pt x="16" y="338"/>
                  </a:lnTo>
                  <a:lnTo>
                    <a:pt x="18" y="338"/>
                  </a:lnTo>
                  <a:lnTo>
                    <a:pt x="388" y="338"/>
                  </a:lnTo>
                  <a:lnTo>
                    <a:pt x="390" y="338"/>
                  </a:lnTo>
                  <a:lnTo>
                    <a:pt x="392" y="338"/>
                  </a:lnTo>
                  <a:lnTo>
                    <a:pt x="394" y="337"/>
                  </a:lnTo>
                  <a:lnTo>
                    <a:pt x="395" y="337"/>
                  </a:lnTo>
                  <a:lnTo>
                    <a:pt x="397" y="336"/>
                  </a:lnTo>
                  <a:lnTo>
                    <a:pt x="398" y="335"/>
                  </a:lnTo>
                  <a:lnTo>
                    <a:pt x="399" y="334"/>
                  </a:lnTo>
                  <a:lnTo>
                    <a:pt x="401" y="333"/>
                  </a:lnTo>
                  <a:lnTo>
                    <a:pt x="402" y="332"/>
                  </a:lnTo>
                  <a:lnTo>
                    <a:pt x="403" y="330"/>
                  </a:lnTo>
                  <a:lnTo>
                    <a:pt x="404" y="329"/>
                  </a:lnTo>
                  <a:lnTo>
                    <a:pt x="404" y="327"/>
                  </a:lnTo>
                  <a:lnTo>
                    <a:pt x="405" y="326"/>
                  </a:lnTo>
                  <a:lnTo>
                    <a:pt x="405" y="324"/>
                  </a:lnTo>
                  <a:lnTo>
                    <a:pt x="406" y="322"/>
                  </a:lnTo>
                  <a:lnTo>
                    <a:pt x="406" y="321"/>
                  </a:lnTo>
                  <a:lnTo>
                    <a:pt x="406" y="17"/>
                  </a:lnTo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3" name="Freeform 456"/>
            <p:cNvSpPr>
              <a:spLocks/>
            </p:cNvSpPr>
            <p:nvPr/>
          </p:nvSpPr>
          <p:spPr bwMode="auto">
            <a:xfrm>
              <a:off x="2131469" y="4413296"/>
              <a:ext cx="1029291" cy="638918"/>
            </a:xfrm>
            <a:custGeom>
              <a:avLst/>
              <a:gdLst>
                <a:gd name="T0" fmla="*/ 2147483647 w 338"/>
                <a:gd name="T1" fmla="*/ 2147483647 h 248"/>
                <a:gd name="T2" fmla="*/ 2147483647 w 338"/>
                <a:gd name="T3" fmla="*/ 2147483647 h 248"/>
                <a:gd name="T4" fmla="*/ 2147483647 w 338"/>
                <a:gd name="T5" fmla="*/ 2147483647 h 248"/>
                <a:gd name="T6" fmla="*/ 2147483647 w 338"/>
                <a:gd name="T7" fmla="*/ 2147483647 h 248"/>
                <a:gd name="T8" fmla="*/ 2147483647 w 338"/>
                <a:gd name="T9" fmla="*/ 2147483647 h 248"/>
                <a:gd name="T10" fmla="*/ 2147483647 w 338"/>
                <a:gd name="T11" fmla="*/ 2147483647 h 248"/>
                <a:gd name="T12" fmla="*/ 2147483647 w 338"/>
                <a:gd name="T13" fmla="*/ 2147483647 h 248"/>
                <a:gd name="T14" fmla="*/ 2147483647 w 338"/>
                <a:gd name="T15" fmla="*/ 0 h 248"/>
                <a:gd name="T16" fmla="*/ 2147483647 w 338"/>
                <a:gd name="T17" fmla="*/ 0 h 248"/>
                <a:gd name="T18" fmla="*/ 2147483647 w 338"/>
                <a:gd name="T19" fmla="*/ 2147483647 h 248"/>
                <a:gd name="T20" fmla="*/ 2147483647 w 338"/>
                <a:gd name="T21" fmla="*/ 2147483647 h 248"/>
                <a:gd name="T22" fmla="*/ 2147483647 w 338"/>
                <a:gd name="T23" fmla="*/ 2147483647 h 248"/>
                <a:gd name="T24" fmla="*/ 2147483647 w 338"/>
                <a:gd name="T25" fmla="*/ 2147483647 h 248"/>
                <a:gd name="T26" fmla="*/ 2147483647 w 338"/>
                <a:gd name="T27" fmla="*/ 2147483647 h 248"/>
                <a:gd name="T28" fmla="*/ 2147483647 w 338"/>
                <a:gd name="T29" fmla="*/ 2147483647 h 248"/>
                <a:gd name="T30" fmla="*/ 0 w 338"/>
                <a:gd name="T31" fmla="*/ 2147483647 h 248"/>
                <a:gd name="T32" fmla="*/ 0 w 338"/>
                <a:gd name="T33" fmla="*/ 2147483647 h 248"/>
                <a:gd name="T34" fmla="*/ 0 w 338"/>
                <a:gd name="T35" fmla="*/ 2147483647 h 248"/>
                <a:gd name="T36" fmla="*/ 2147483647 w 338"/>
                <a:gd name="T37" fmla="*/ 2147483647 h 248"/>
                <a:gd name="T38" fmla="*/ 2147483647 w 338"/>
                <a:gd name="T39" fmla="*/ 2147483647 h 248"/>
                <a:gd name="T40" fmla="*/ 2147483647 w 338"/>
                <a:gd name="T41" fmla="*/ 2147483647 h 248"/>
                <a:gd name="T42" fmla="*/ 2147483647 w 338"/>
                <a:gd name="T43" fmla="*/ 2147483647 h 248"/>
                <a:gd name="T44" fmla="*/ 2147483647 w 338"/>
                <a:gd name="T45" fmla="*/ 2147483647 h 248"/>
                <a:gd name="T46" fmla="*/ 2147483647 w 338"/>
                <a:gd name="T47" fmla="*/ 2147483647 h 248"/>
                <a:gd name="T48" fmla="*/ 2147483647 w 338"/>
                <a:gd name="T49" fmla="*/ 2147483647 h 248"/>
                <a:gd name="T50" fmla="*/ 2147483647 w 338"/>
                <a:gd name="T51" fmla="*/ 2147483647 h 248"/>
                <a:gd name="T52" fmla="*/ 2147483647 w 338"/>
                <a:gd name="T53" fmla="*/ 2147483647 h 248"/>
                <a:gd name="T54" fmla="*/ 2147483647 w 338"/>
                <a:gd name="T55" fmla="*/ 2147483647 h 248"/>
                <a:gd name="T56" fmla="*/ 2147483647 w 338"/>
                <a:gd name="T57" fmla="*/ 2147483647 h 248"/>
                <a:gd name="T58" fmla="*/ 2147483647 w 338"/>
                <a:gd name="T59" fmla="*/ 2147483647 h 248"/>
                <a:gd name="T60" fmla="*/ 2147483647 w 338"/>
                <a:gd name="T61" fmla="*/ 2147483647 h 248"/>
                <a:gd name="T62" fmla="*/ 2147483647 w 338"/>
                <a:gd name="T63" fmla="*/ 2147483647 h 248"/>
                <a:gd name="T64" fmla="*/ 2147483647 w 338"/>
                <a:gd name="T65" fmla="*/ 2147483647 h 248"/>
                <a:gd name="T66" fmla="*/ 2147483647 w 338"/>
                <a:gd name="T67" fmla="*/ 2147483647 h 24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38"/>
                <a:gd name="T103" fmla="*/ 0 h 248"/>
                <a:gd name="T104" fmla="*/ 338 w 338"/>
                <a:gd name="T105" fmla="*/ 248 h 24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38" h="248">
                  <a:moveTo>
                    <a:pt x="338" y="18"/>
                  </a:moveTo>
                  <a:lnTo>
                    <a:pt x="338" y="16"/>
                  </a:lnTo>
                  <a:lnTo>
                    <a:pt x="338" y="14"/>
                  </a:lnTo>
                  <a:lnTo>
                    <a:pt x="337" y="12"/>
                  </a:lnTo>
                  <a:lnTo>
                    <a:pt x="337" y="11"/>
                  </a:lnTo>
                  <a:lnTo>
                    <a:pt x="336" y="9"/>
                  </a:lnTo>
                  <a:lnTo>
                    <a:pt x="335" y="8"/>
                  </a:lnTo>
                  <a:lnTo>
                    <a:pt x="334" y="6"/>
                  </a:lnTo>
                  <a:lnTo>
                    <a:pt x="333" y="5"/>
                  </a:lnTo>
                  <a:lnTo>
                    <a:pt x="332" y="4"/>
                  </a:lnTo>
                  <a:lnTo>
                    <a:pt x="331" y="3"/>
                  </a:lnTo>
                  <a:lnTo>
                    <a:pt x="329" y="2"/>
                  </a:lnTo>
                  <a:lnTo>
                    <a:pt x="328" y="2"/>
                  </a:lnTo>
                  <a:lnTo>
                    <a:pt x="326" y="1"/>
                  </a:lnTo>
                  <a:lnTo>
                    <a:pt x="324" y="1"/>
                  </a:lnTo>
                  <a:lnTo>
                    <a:pt x="322" y="0"/>
                  </a:lnTo>
                  <a:lnTo>
                    <a:pt x="321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9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2" y="239"/>
                  </a:lnTo>
                  <a:lnTo>
                    <a:pt x="3" y="240"/>
                  </a:lnTo>
                  <a:lnTo>
                    <a:pt x="4" y="241"/>
                  </a:lnTo>
                  <a:lnTo>
                    <a:pt x="5" y="243"/>
                  </a:lnTo>
                  <a:lnTo>
                    <a:pt x="6" y="244"/>
                  </a:lnTo>
                  <a:lnTo>
                    <a:pt x="8" y="245"/>
                  </a:lnTo>
                  <a:lnTo>
                    <a:pt x="9" y="246"/>
                  </a:lnTo>
                  <a:lnTo>
                    <a:pt x="11" y="246"/>
                  </a:lnTo>
                  <a:lnTo>
                    <a:pt x="12" y="247"/>
                  </a:lnTo>
                  <a:lnTo>
                    <a:pt x="14" y="247"/>
                  </a:lnTo>
                  <a:lnTo>
                    <a:pt x="16" y="248"/>
                  </a:lnTo>
                  <a:lnTo>
                    <a:pt x="17" y="248"/>
                  </a:lnTo>
                  <a:lnTo>
                    <a:pt x="321" y="248"/>
                  </a:lnTo>
                  <a:lnTo>
                    <a:pt x="322" y="248"/>
                  </a:lnTo>
                  <a:lnTo>
                    <a:pt x="324" y="247"/>
                  </a:lnTo>
                  <a:lnTo>
                    <a:pt x="326" y="247"/>
                  </a:lnTo>
                  <a:lnTo>
                    <a:pt x="328" y="246"/>
                  </a:lnTo>
                  <a:lnTo>
                    <a:pt x="329" y="246"/>
                  </a:lnTo>
                  <a:lnTo>
                    <a:pt x="331" y="245"/>
                  </a:lnTo>
                  <a:lnTo>
                    <a:pt x="332" y="244"/>
                  </a:lnTo>
                  <a:lnTo>
                    <a:pt x="333" y="243"/>
                  </a:lnTo>
                  <a:lnTo>
                    <a:pt x="334" y="241"/>
                  </a:lnTo>
                  <a:lnTo>
                    <a:pt x="335" y="240"/>
                  </a:lnTo>
                  <a:lnTo>
                    <a:pt x="336" y="239"/>
                  </a:lnTo>
                  <a:lnTo>
                    <a:pt x="337" y="237"/>
                  </a:lnTo>
                  <a:lnTo>
                    <a:pt x="337" y="236"/>
                  </a:lnTo>
                  <a:lnTo>
                    <a:pt x="338" y="234"/>
                  </a:lnTo>
                  <a:lnTo>
                    <a:pt x="338" y="232"/>
                  </a:lnTo>
                  <a:lnTo>
                    <a:pt x="338" y="230"/>
                  </a:lnTo>
                  <a:lnTo>
                    <a:pt x="338" y="18"/>
                  </a:lnTo>
                  <a:close/>
                </a:path>
              </a:pathLst>
            </a:custGeom>
            <a:grp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4" name="Freeform 457"/>
            <p:cNvSpPr>
              <a:spLocks/>
            </p:cNvSpPr>
            <p:nvPr/>
          </p:nvSpPr>
          <p:spPr bwMode="auto">
            <a:xfrm>
              <a:off x="2131469" y="4413296"/>
              <a:ext cx="1029291" cy="638918"/>
            </a:xfrm>
            <a:custGeom>
              <a:avLst/>
              <a:gdLst>
                <a:gd name="T0" fmla="*/ 2147483647 w 338"/>
                <a:gd name="T1" fmla="*/ 2147483647 h 248"/>
                <a:gd name="T2" fmla="*/ 2147483647 w 338"/>
                <a:gd name="T3" fmla="*/ 2147483647 h 248"/>
                <a:gd name="T4" fmla="*/ 2147483647 w 338"/>
                <a:gd name="T5" fmla="*/ 2147483647 h 248"/>
                <a:gd name="T6" fmla="*/ 2147483647 w 338"/>
                <a:gd name="T7" fmla="*/ 2147483647 h 248"/>
                <a:gd name="T8" fmla="*/ 2147483647 w 338"/>
                <a:gd name="T9" fmla="*/ 2147483647 h 248"/>
                <a:gd name="T10" fmla="*/ 2147483647 w 338"/>
                <a:gd name="T11" fmla="*/ 2147483647 h 248"/>
                <a:gd name="T12" fmla="*/ 2147483647 w 338"/>
                <a:gd name="T13" fmla="*/ 2147483647 h 248"/>
                <a:gd name="T14" fmla="*/ 2147483647 w 338"/>
                <a:gd name="T15" fmla="*/ 0 h 248"/>
                <a:gd name="T16" fmla="*/ 2147483647 w 338"/>
                <a:gd name="T17" fmla="*/ 0 h 248"/>
                <a:gd name="T18" fmla="*/ 2147483647 w 338"/>
                <a:gd name="T19" fmla="*/ 2147483647 h 248"/>
                <a:gd name="T20" fmla="*/ 2147483647 w 338"/>
                <a:gd name="T21" fmla="*/ 2147483647 h 248"/>
                <a:gd name="T22" fmla="*/ 2147483647 w 338"/>
                <a:gd name="T23" fmla="*/ 2147483647 h 248"/>
                <a:gd name="T24" fmla="*/ 2147483647 w 338"/>
                <a:gd name="T25" fmla="*/ 2147483647 h 248"/>
                <a:gd name="T26" fmla="*/ 2147483647 w 338"/>
                <a:gd name="T27" fmla="*/ 2147483647 h 248"/>
                <a:gd name="T28" fmla="*/ 2147483647 w 338"/>
                <a:gd name="T29" fmla="*/ 2147483647 h 248"/>
                <a:gd name="T30" fmla="*/ 0 w 338"/>
                <a:gd name="T31" fmla="*/ 2147483647 h 248"/>
                <a:gd name="T32" fmla="*/ 0 w 338"/>
                <a:gd name="T33" fmla="*/ 2147483647 h 248"/>
                <a:gd name="T34" fmla="*/ 0 w 338"/>
                <a:gd name="T35" fmla="*/ 2147483647 h 248"/>
                <a:gd name="T36" fmla="*/ 2147483647 w 338"/>
                <a:gd name="T37" fmla="*/ 2147483647 h 248"/>
                <a:gd name="T38" fmla="*/ 2147483647 w 338"/>
                <a:gd name="T39" fmla="*/ 2147483647 h 248"/>
                <a:gd name="T40" fmla="*/ 2147483647 w 338"/>
                <a:gd name="T41" fmla="*/ 2147483647 h 248"/>
                <a:gd name="T42" fmla="*/ 2147483647 w 338"/>
                <a:gd name="T43" fmla="*/ 2147483647 h 248"/>
                <a:gd name="T44" fmla="*/ 2147483647 w 338"/>
                <a:gd name="T45" fmla="*/ 2147483647 h 248"/>
                <a:gd name="T46" fmla="*/ 2147483647 w 338"/>
                <a:gd name="T47" fmla="*/ 2147483647 h 248"/>
                <a:gd name="T48" fmla="*/ 2147483647 w 338"/>
                <a:gd name="T49" fmla="*/ 2147483647 h 248"/>
                <a:gd name="T50" fmla="*/ 2147483647 w 338"/>
                <a:gd name="T51" fmla="*/ 2147483647 h 248"/>
                <a:gd name="T52" fmla="*/ 2147483647 w 338"/>
                <a:gd name="T53" fmla="*/ 2147483647 h 248"/>
                <a:gd name="T54" fmla="*/ 2147483647 w 338"/>
                <a:gd name="T55" fmla="*/ 2147483647 h 248"/>
                <a:gd name="T56" fmla="*/ 2147483647 w 338"/>
                <a:gd name="T57" fmla="*/ 2147483647 h 248"/>
                <a:gd name="T58" fmla="*/ 2147483647 w 338"/>
                <a:gd name="T59" fmla="*/ 2147483647 h 248"/>
                <a:gd name="T60" fmla="*/ 2147483647 w 338"/>
                <a:gd name="T61" fmla="*/ 2147483647 h 248"/>
                <a:gd name="T62" fmla="*/ 2147483647 w 338"/>
                <a:gd name="T63" fmla="*/ 2147483647 h 248"/>
                <a:gd name="T64" fmla="*/ 2147483647 w 338"/>
                <a:gd name="T65" fmla="*/ 2147483647 h 248"/>
                <a:gd name="T66" fmla="*/ 2147483647 w 338"/>
                <a:gd name="T67" fmla="*/ 2147483647 h 24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38"/>
                <a:gd name="T103" fmla="*/ 0 h 248"/>
                <a:gd name="T104" fmla="*/ 338 w 338"/>
                <a:gd name="T105" fmla="*/ 248 h 24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38" h="248">
                  <a:moveTo>
                    <a:pt x="338" y="18"/>
                  </a:moveTo>
                  <a:lnTo>
                    <a:pt x="338" y="16"/>
                  </a:lnTo>
                  <a:lnTo>
                    <a:pt x="338" y="14"/>
                  </a:lnTo>
                  <a:lnTo>
                    <a:pt x="337" y="12"/>
                  </a:lnTo>
                  <a:lnTo>
                    <a:pt x="337" y="11"/>
                  </a:lnTo>
                  <a:lnTo>
                    <a:pt x="336" y="9"/>
                  </a:lnTo>
                  <a:lnTo>
                    <a:pt x="335" y="8"/>
                  </a:lnTo>
                  <a:lnTo>
                    <a:pt x="334" y="6"/>
                  </a:lnTo>
                  <a:lnTo>
                    <a:pt x="333" y="5"/>
                  </a:lnTo>
                  <a:lnTo>
                    <a:pt x="332" y="4"/>
                  </a:lnTo>
                  <a:lnTo>
                    <a:pt x="331" y="3"/>
                  </a:lnTo>
                  <a:lnTo>
                    <a:pt x="329" y="2"/>
                  </a:lnTo>
                  <a:lnTo>
                    <a:pt x="328" y="2"/>
                  </a:lnTo>
                  <a:lnTo>
                    <a:pt x="326" y="1"/>
                  </a:lnTo>
                  <a:lnTo>
                    <a:pt x="324" y="1"/>
                  </a:lnTo>
                  <a:lnTo>
                    <a:pt x="322" y="0"/>
                  </a:lnTo>
                  <a:lnTo>
                    <a:pt x="321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9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30"/>
                  </a:lnTo>
                  <a:lnTo>
                    <a:pt x="0" y="232"/>
                  </a:lnTo>
                  <a:lnTo>
                    <a:pt x="0" y="234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2" y="239"/>
                  </a:lnTo>
                  <a:lnTo>
                    <a:pt x="3" y="240"/>
                  </a:lnTo>
                  <a:lnTo>
                    <a:pt x="4" y="241"/>
                  </a:lnTo>
                  <a:lnTo>
                    <a:pt x="5" y="243"/>
                  </a:lnTo>
                  <a:lnTo>
                    <a:pt x="6" y="244"/>
                  </a:lnTo>
                  <a:lnTo>
                    <a:pt x="8" y="245"/>
                  </a:lnTo>
                  <a:lnTo>
                    <a:pt x="9" y="246"/>
                  </a:lnTo>
                  <a:lnTo>
                    <a:pt x="11" y="246"/>
                  </a:lnTo>
                  <a:lnTo>
                    <a:pt x="12" y="247"/>
                  </a:lnTo>
                  <a:lnTo>
                    <a:pt x="14" y="247"/>
                  </a:lnTo>
                  <a:lnTo>
                    <a:pt x="16" y="248"/>
                  </a:lnTo>
                  <a:lnTo>
                    <a:pt x="17" y="248"/>
                  </a:lnTo>
                  <a:lnTo>
                    <a:pt x="321" y="248"/>
                  </a:lnTo>
                  <a:lnTo>
                    <a:pt x="322" y="248"/>
                  </a:lnTo>
                  <a:lnTo>
                    <a:pt x="324" y="247"/>
                  </a:lnTo>
                  <a:lnTo>
                    <a:pt x="326" y="247"/>
                  </a:lnTo>
                  <a:lnTo>
                    <a:pt x="328" y="246"/>
                  </a:lnTo>
                  <a:lnTo>
                    <a:pt x="329" y="246"/>
                  </a:lnTo>
                  <a:lnTo>
                    <a:pt x="331" y="245"/>
                  </a:lnTo>
                  <a:lnTo>
                    <a:pt x="332" y="244"/>
                  </a:lnTo>
                  <a:lnTo>
                    <a:pt x="333" y="243"/>
                  </a:lnTo>
                  <a:lnTo>
                    <a:pt x="334" y="241"/>
                  </a:lnTo>
                  <a:lnTo>
                    <a:pt x="335" y="240"/>
                  </a:lnTo>
                  <a:lnTo>
                    <a:pt x="336" y="239"/>
                  </a:lnTo>
                  <a:lnTo>
                    <a:pt x="337" y="237"/>
                  </a:lnTo>
                  <a:lnTo>
                    <a:pt x="337" y="236"/>
                  </a:lnTo>
                  <a:lnTo>
                    <a:pt x="338" y="234"/>
                  </a:lnTo>
                  <a:lnTo>
                    <a:pt x="338" y="232"/>
                  </a:lnTo>
                  <a:lnTo>
                    <a:pt x="338" y="230"/>
                  </a:lnTo>
                  <a:lnTo>
                    <a:pt x="338" y="18"/>
                  </a:lnTo>
                </a:path>
              </a:pathLst>
            </a:custGeom>
            <a:grp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5" name="Freeform 458"/>
            <p:cNvSpPr>
              <a:spLocks/>
            </p:cNvSpPr>
            <p:nvPr/>
          </p:nvSpPr>
          <p:spPr bwMode="auto">
            <a:xfrm>
              <a:off x="2110153" y="4390109"/>
              <a:ext cx="1071925" cy="685291"/>
            </a:xfrm>
            <a:custGeom>
              <a:avLst/>
              <a:gdLst>
                <a:gd name="T0" fmla="*/ 2147483647 w 352"/>
                <a:gd name="T1" fmla="*/ 2147483647 h 266"/>
                <a:gd name="T2" fmla="*/ 2147483647 w 352"/>
                <a:gd name="T3" fmla="*/ 2147483647 h 266"/>
                <a:gd name="T4" fmla="*/ 2147483647 w 352"/>
                <a:gd name="T5" fmla="*/ 2147483647 h 266"/>
                <a:gd name="T6" fmla="*/ 2147483647 w 352"/>
                <a:gd name="T7" fmla="*/ 2147483647 h 266"/>
                <a:gd name="T8" fmla="*/ 2147483647 w 352"/>
                <a:gd name="T9" fmla="*/ 2147483647 h 266"/>
                <a:gd name="T10" fmla="*/ 2147483647 w 352"/>
                <a:gd name="T11" fmla="*/ 2147483647 h 266"/>
                <a:gd name="T12" fmla="*/ 2147483647 w 352"/>
                <a:gd name="T13" fmla="*/ 2147483647 h 266"/>
                <a:gd name="T14" fmla="*/ 2147483647 w 352"/>
                <a:gd name="T15" fmla="*/ 0 h 266"/>
                <a:gd name="T16" fmla="*/ 2147483647 w 352"/>
                <a:gd name="T17" fmla="*/ 0 h 266"/>
                <a:gd name="T18" fmla="*/ 2147483647 w 352"/>
                <a:gd name="T19" fmla="*/ 0 h 266"/>
                <a:gd name="T20" fmla="*/ 2147483647 w 352"/>
                <a:gd name="T21" fmla="*/ 2147483647 h 266"/>
                <a:gd name="T22" fmla="*/ 2147483647 w 352"/>
                <a:gd name="T23" fmla="*/ 2147483647 h 266"/>
                <a:gd name="T24" fmla="*/ 2147483647 w 352"/>
                <a:gd name="T25" fmla="*/ 2147483647 h 266"/>
                <a:gd name="T26" fmla="*/ 2147483647 w 352"/>
                <a:gd name="T27" fmla="*/ 2147483647 h 266"/>
                <a:gd name="T28" fmla="*/ 2147483647 w 352"/>
                <a:gd name="T29" fmla="*/ 2147483647 h 266"/>
                <a:gd name="T30" fmla="*/ 0 w 352"/>
                <a:gd name="T31" fmla="*/ 2147483647 h 266"/>
                <a:gd name="T32" fmla="*/ 0 w 352"/>
                <a:gd name="T33" fmla="*/ 2147483647 h 266"/>
                <a:gd name="T34" fmla="*/ 0 w 352"/>
                <a:gd name="T35" fmla="*/ 2147483647 h 266"/>
                <a:gd name="T36" fmla="*/ 2147483647 w 352"/>
                <a:gd name="T37" fmla="*/ 2147483647 h 266"/>
                <a:gd name="T38" fmla="*/ 2147483647 w 352"/>
                <a:gd name="T39" fmla="*/ 2147483647 h 266"/>
                <a:gd name="T40" fmla="*/ 2147483647 w 352"/>
                <a:gd name="T41" fmla="*/ 2147483647 h 266"/>
                <a:gd name="T42" fmla="*/ 2147483647 w 352"/>
                <a:gd name="T43" fmla="*/ 2147483647 h 266"/>
                <a:gd name="T44" fmla="*/ 2147483647 w 352"/>
                <a:gd name="T45" fmla="*/ 2147483647 h 266"/>
                <a:gd name="T46" fmla="*/ 2147483647 w 352"/>
                <a:gd name="T47" fmla="*/ 2147483647 h 266"/>
                <a:gd name="T48" fmla="*/ 2147483647 w 352"/>
                <a:gd name="T49" fmla="*/ 2147483647 h 266"/>
                <a:gd name="T50" fmla="*/ 2147483647 w 352"/>
                <a:gd name="T51" fmla="*/ 2147483647 h 266"/>
                <a:gd name="T52" fmla="*/ 2147483647 w 352"/>
                <a:gd name="T53" fmla="*/ 2147483647 h 266"/>
                <a:gd name="T54" fmla="*/ 2147483647 w 352"/>
                <a:gd name="T55" fmla="*/ 2147483647 h 266"/>
                <a:gd name="T56" fmla="*/ 2147483647 w 352"/>
                <a:gd name="T57" fmla="*/ 2147483647 h 266"/>
                <a:gd name="T58" fmla="*/ 2147483647 w 352"/>
                <a:gd name="T59" fmla="*/ 2147483647 h 266"/>
                <a:gd name="T60" fmla="*/ 2147483647 w 352"/>
                <a:gd name="T61" fmla="*/ 2147483647 h 266"/>
                <a:gd name="T62" fmla="*/ 2147483647 w 352"/>
                <a:gd name="T63" fmla="*/ 2147483647 h 266"/>
                <a:gd name="T64" fmla="*/ 2147483647 w 352"/>
                <a:gd name="T65" fmla="*/ 2147483647 h 266"/>
                <a:gd name="T66" fmla="*/ 2147483647 w 352"/>
                <a:gd name="T67" fmla="*/ 2147483647 h 2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2"/>
                <a:gd name="T103" fmla="*/ 0 h 266"/>
                <a:gd name="T104" fmla="*/ 352 w 352"/>
                <a:gd name="T105" fmla="*/ 266 h 26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2" h="266">
                  <a:moveTo>
                    <a:pt x="352" y="18"/>
                  </a:moveTo>
                  <a:lnTo>
                    <a:pt x="352" y="16"/>
                  </a:lnTo>
                  <a:lnTo>
                    <a:pt x="352" y="14"/>
                  </a:lnTo>
                  <a:lnTo>
                    <a:pt x="351" y="12"/>
                  </a:lnTo>
                  <a:lnTo>
                    <a:pt x="351" y="11"/>
                  </a:lnTo>
                  <a:lnTo>
                    <a:pt x="350" y="9"/>
                  </a:lnTo>
                  <a:lnTo>
                    <a:pt x="349" y="8"/>
                  </a:lnTo>
                  <a:lnTo>
                    <a:pt x="348" y="6"/>
                  </a:lnTo>
                  <a:lnTo>
                    <a:pt x="347" y="5"/>
                  </a:lnTo>
                  <a:lnTo>
                    <a:pt x="346" y="4"/>
                  </a:lnTo>
                  <a:lnTo>
                    <a:pt x="345" y="3"/>
                  </a:lnTo>
                  <a:lnTo>
                    <a:pt x="343" y="2"/>
                  </a:lnTo>
                  <a:lnTo>
                    <a:pt x="342" y="1"/>
                  </a:lnTo>
                  <a:lnTo>
                    <a:pt x="340" y="1"/>
                  </a:lnTo>
                  <a:lnTo>
                    <a:pt x="338" y="0"/>
                  </a:lnTo>
                  <a:lnTo>
                    <a:pt x="336" y="0"/>
                  </a:lnTo>
                  <a:lnTo>
                    <a:pt x="335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6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9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48"/>
                  </a:lnTo>
                  <a:lnTo>
                    <a:pt x="0" y="250"/>
                  </a:lnTo>
                  <a:lnTo>
                    <a:pt x="0" y="252"/>
                  </a:lnTo>
                  <a:lnTo>
                    <a:pt x="1" y="254"/>
                  </a:lnTo>
                  <a:lnTo>
                    <a:pt x="1" y="255"/>
                  </a:lnTo>
                  <a:lnTo>
                    <a:pt x="2" y="257"/>
                  </a:lnTo>
                  <a:lnTo>
                    <a:pt x="3" y="258"/>
                  </a:lnTo>
                  <a:lnTo>
                    <a:pt x="4" y="259"/>
                  </a:lnTo>
                  <a:lnTo>
                    <a:pt x="5" y="261"/>
                  </a:lnTo>
                  <a:lnTo>
                    <a:pt x="6" y="262"/>
                  </a:lnTo>
                  <a:lnTo>
                    <a:pt x="8" y="263"/>
                  </a:lnTo>
                  <a:lnTo>
                    <a:pt x="9" y="264"/>
                  </a:lnTo>
                  <a:lnTo>
                    <a:pt x="11" y="264"/>
                  </a:lnTo>
                  <a:lnTo>
                    <a:pt x="12" y="265"/>
                  </a:lnTo>
                  <a:lnTo>
                    <a:pt x="14" y="265"/>
                  </a:lnTo>
                  <a:lnTo>
                    <a:pt x="16" y="266"/>
                  </a:lnTo>
                  <a:lnTo>
                    <a:pt x="17" y="266"/>
                  </a:lnTo>
                  <a:lnTo>
                    <a:pt x="335" y="266"/>
                  </a:lnTo>
                  <a:lnTo>
                    <a:pt x="336" y="266"/>
                  </a:lnTo>
                  <a:lnTo>
                    <a:pt x="338" y="265"/>
                  </a:lnTo>
                  <a:lnTo>
                    <a:pt x="340" y="265"/>
                  </a:lnTo>
                  <a:lnTo>
                    <a:pt x="342" y="264"/>
                  </a:lnTo>
                  <a:lnTo>
                    <a:pt x="343" y="264"/>
                  </a:lnTo>
                  <a:lnTo>
                    <a:pt x="345" y="263"/>
                  </a:lnTo>
                  <a:lnTo>
                    <a:pt x="346" y="262"/>
                  </a:lnTo>
                  <a:lnTo>
                    <a:pt x="347" y="261"/>
                  </a:lnTo>
                  <a:lnTo>
                    <a:pt x="348" y="259"/>
                  </a:lnTo>
                  <a:lnTo>
                    <a:pt x="349" y="258"/>
                  </a:lnTo>
                  <a:lnTo>
                    <a:pt x="350" y="257"/>
                  </a:lnTo>
                  <a:lnTo>
                    <a:pt x="351" y="255"/>
                  </a:lnTo>
                  <a:lnTo>
                    <a:pt x="351" y="254"/>
                  </a:lnTo>
                  <a:lnTo>
                    <a:pt x="352" y="252"/>
                  </a:lnTo>
                  <a:lnTo>
                    <a:pt x="352" y="250"/>
                  </a:lnTo>
                  <a:lnTo>
                    <a:pt x="352" y="248"/>
                  </a:lnTo>
                  <a:lnTo>
                    <a:pt x="352" y="18"/>
                  </a:lnTo>
                </a:path>
              </a:pathLst>
            </a:custGeom>
            <a:grp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6" name="Freeform 459"/>
            <p:cNvSpPr>
              <a:spLocks/>
            </p:cNvSpPr>
            <p:nvPr/>
          </p:nvSpPr>
          <p:spPr bwMode="auto">
            <a:xfrm>
              <a:off x="2228917" y="5229977"/>
              <a:ext cx="834396" cy="139119"/>
            </a:xfrm>
            <a:custGeom>
              <a:avLst/>
              <a:gdLst>
                <a:gd name="T0" fmla="*/ 2147483647 w 274"/>
                <a:gd name="T1" fmla="*/ 0 h 54"/>
                <a:gd name="T2" fmla="*/ 2147483647 w 274"/>
                <a:gd name="T3" fmla="*/ 0 h 54"/>
                <a:gd name="T4" fmla="*/ 0 w 274"/>
                <a:gd name="T5" fmla="*/ 2147483647 h 54"/>
                <a:gd name="T6" fmla="*/ 2147483647 w 274"/>
                <a:gd name="T7" fmla="*/ 2147483647 h 54"/>
                <a:gd name="T8" fmla="*/ 2147483647 w 274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4"/>
                <a:gd name="T16" fmla="*/ 0 h 54"/>
                <a:gd name="T17" fmla="*/ 274 w 274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4" h="54">
                  <a:moveTo>
                    <a:pt x="243" y="0"/>
                  </a:moveTo>
                  <a:lnTo>
                    <a:pt x="28" y="0"/>
                  </a:lnTo>
                  <a:lnTo>
                    <a:pt x="0" y="54"/>
                  </a:lnTo>
                  <a:lnTo>
                    <a:pt x="274" y="54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7" name="Freeform 460"/>
            <p:cNvSpPr>
              <a:spLocks/>
            </p:cNvSpPr>
            <p:nvPr/>
          </p:nvSpPr>
          <p:spPr bwMode="auto">
            <a:xfrm>
              <a:off x="2228917" y="5229977"/>
              <a:ext cx="834396" cy="139119"/>
            </a:xfrm>
            <a:custGeom>
              <a:avLst/>
              <a:gdLst>
                <a:gd name="T0" fmla="*/ 2147483647 w 274"/>
                <a:gd name="T1" fmla="*/ 0 h 54"/>
                <a:gd name="T2" fmla="*/ 2147483647 w 274"/>
                <a:gd name="T3" fmla="*/ 0 h 54"/>
                <a:gd name="T4" fmla="*/ 0 w 274"/>
                <a:gd name="T5" fmla="*/ 2147483647 h 54"/>
                <a:gd name="T6" fmla="*/ 2147483647 w 274"/>
                <a:gd name="T7" fmla="*/ 2147483647 h 54"/>
                <a:gd name="T8" fmla="*/ 2147483647 w 274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4"/>
                <a:gd name="T16" fmla="*/ 0 h 54"/>
                <a:gd name="T17" fmla="*/ 274 w 274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4" h="54">
                  <a:moveTo>
                    <a:pt x="243" y="0"/>
                  </a:moveTo>
                  <a:lnTo>
                    <a:pt x="28" y="0"/>
                  </a:lnTo>
                  <a:lnTo>
                    <a:pt x="0" y="54"/>
                  </a:lnTo>
                  <a:lnTo>
                    <a:pt x="274" y="54"/>
                  </a:lnTo>
                  <a:lnTo>
                    <a:pt x="243" y="0"/>
                  </a:lnTo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8" name="Line 461"/>
            <p:cNvSpPr>
              <a:spLocks noChangeShapeType="1"/>
            </p:cNvSpPr>
            <p:nvPr/>
          </p:nvSpPr>
          <p:spPr bwMode="auto">
            <a:xfrm>
              <a:off x="2381179" y="5338181"/>
              <a:ext cx="676043" cy="2576"/>
            </a:xfrm>
            <a:prstGeom prst="line">
              <a:avLst/>
            </a:prstGeom>
            <a:grp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9" name="Rectangle 462"/>
            <p:cNvSpPr>
              <a:spLocks noChangeArrowheads="1"/>
            </p:cNvSpPr>
            <p:nvPr/>
          </p:nvSpPr>
          <p:spPr bwMode="auto">
            <a:xfrm>
              <a:off x="2469491" y="5232553"/>
              <a:ext cx="331931" cy="38644"/>
            </a:xfrm>
            <a:prstGeom prst="rect">
              <a:avLst/>
            </a:prstGeom>
            <a:grp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20" name="Rectangle 463"/>
            <p:cNvSpPr>
              <a:spLocks noChangeArrowheads="1"/>
            </p:cNvSpPr>
            <p:nvPr/>
          </p:nvSpPr>
          <p:spPr bwMode="auto">
            <a:xfrm>
              <a:off x="2469491" y="5232553"/>
              <a:ext cx="331931" cy="38644"/>
            </a:xfrm>
            <a:prstGeom prst="rect">
              <a:avLst/>
            </a:prstGeom>
            <a:grpFill/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21" name="Freeform 464"/>
            <p:cNvSpPr>
              <a:spLocks/>
            </p:cNvSpPr>
            <p:nvPr/>
          </p:nvSpPr>
          <p:spPr bwMode="auto">
            <a:xfrm>
              <a:off x="2225872" y="5175875"/>
              <a:ext cx="840486" cy="48949"/>
            </a:xfrm>
            <a:custGeom>
              <a:avLst/>
              <a:gdLst>
                <a:gd name="T0" fmla="*/ 2147483647 w 276"/>
                <a:gd name="T1" fmla="*/ 0 h 19"/>
                <a:gd name="T2" fmla="*/ 0 w 276"/>
                <a:gd name="T3" fmla="*/ 0 h 19"/>
                <a:gd name="T4" fmla="*/ 2147483647 w 276"/>
                <a:gd name="T5" fmla="*/ 2147483647 h 19"/>
                <a:gd name="T6" fmla="*/ 2147483647 w 276"/>
                <a:gd name="T7" fmla="*/ 2147483647 h 19"/>
                <a:gd name="T8" fmla="*/ 2147483647 w 276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19"/>
                <a:gd name="T17" fmla="*/ 276 w 276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19">
                  <a:moveTo>
                    <a:pt x="276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269" y="19"/>
                  </a:lnTo>
                  <a:lnTo>
                    <a:pt x="276" y="0"/>
                  </a:lnTo>
                </a:path>
              </a:pathLst>
            </a:custGeom>
            <a:grp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</a:endParaRPr>
            </a:p>
          </p:txBody>
        </p:sp>
      </p:grpSp>
      <p:sp>
        <p:nvSpPr>
          <p:cNvPr id="422" name="TextBox 860"/>
          <p:cNvSpPr txBox="1">
            <a:spLocks noChangeArrowheads="1"/>
          </p:cNvSpPr>
          <p:nvPr/>
        </p:nvSpPr>
        <p:spPr bwMode="auto">
          <a:xfrm>
            <a:off x="1038478" y="2636912"/>
            <a:ext cx="79208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AU" sz="1800" dirty="0">
                <a:latin typeface="Calibri" pitchFamily="34" charset="0"/>
              </a:rPr>
              <a:t>User</a:t>
            </a:r>
            <a:endParaRPr lang="en-US" sz="1800" dirty="0">
              <a:latin typeface="Calibri" pitchFamily="34" charset="0"/>
            </a:endParaRPr>
          </a:p>
        </p:txBody>
      </p:sp>
      <p:cxnSp>
        <p:nvCxnSpPr>
          <p:cNvPr id="423" name="Straight Arrow Connector 422"/>
          <p:cNvCxnSpPr/>
          <p:nvPr/>
        </p:nvCxnSpPr>
        <p:spPr>
          <a:xfrm rot="5400000">
            <a:off x="3134768" y="3642320"/>
            <a:ext cx="571500" cy="1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4" name="TextBox 873"/>
          <p:cNvSpPr txBox="1">
            <a:spLocks noChangeArrowheads="1"/>
          </p:cNvSpPr>
          <p:nvPr/>
        </p:nvSpPr>
        <p:spPr bwMode="auto">
          <a:xfrm>
            <a:off x="6588225" y="2996952"/>
            <a:ext cx="144016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App to System Interaction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27" name="Straight Arrow Connector 426"/>
          <p:cNvCxnSpPr/>
          <p:nvPr/>
        </p:nvCxnSpPr>
        <p:spPr>
          <a:xfrm>
            <a:off x="1909291" y="2348880"/>
            <a:ext cx="934519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/>
          <p:nvPr/>
        </p:nvCxnSpPr>
        <p:spPr bwMode="auto">
          <a:xfrm rot="10800000" flipV="1">
            <a:off x="5220072" y="3212976"/>
            <a:ext cx="1440160" cy="5040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/>
          <p:nvPr/>
        </p:nvCxnSpPr>
        <p:spPr>
          <a:xfrm rot="5400000">
            <a:off x="-1439873" y="4328307"/>
            <a:ext cx="648073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3" name="TextBox 873"/>
          <p:cNvSpPr txBox="1">
            <a:spLocks noChangeArrowheads="1"/>
          </p:cNvSpPr>
          <p:nvPr/>
        </p:nvSpPr>
        <p:spPr bwMode="auto">
          <a:xfrm>
            <a:off x="683568" y="3645024"/>
            <a:ext cx="1440160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Human Interaction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34" name="Straight Arrow Connector 433"/>
          <p:cNvCxnSpPr>
            <a:stCxn id="433" idx="0"/>
          </p:cNvCxnSpPr>
          <p:nvPr/>
        </p:nvCxnSpPr>
        <p:spPr bwMode="auto">
          <a:xfrm rot="5400000" flipH="1" flipV="1">
            <a:off x="1331641" y="2636913"/>
            <a:ext cx="1080118" cy="93610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0" name="TextBox 873"/>
          <p:cNvSpPr txBox="1">
            <a:spLocks noChangeArrowheads="1"/>
          </p:cNvSpPr>
          <p:nvPr/>
        </p:nvSpPr>
        <p:spPr bwMode="auto">
          <a:xfrm>
            <a:off x="6372200" y="2204864"/>
            <a:ext cx="144016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Business Rules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41" name="Straight Arrow Connector 440"/>
          <p:cNvCxnSpPr>
            <a:stCxn id="440" idx="1"/>
          </p:cNvCxnSpPr>
          <p:nvPr/>
        </p:nvCxnSpPr>
        <p:spPr bwMode="auto">
          <a:xfrm rot="10800000" flipV="1">
            <a:off x="4572000" y="2349519"/>
            <a:ext cx="1800200" cy="64743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3" name="TextBox 873"/>
          <p:cNvSpPr txBox="1">
            <a:spLocks noChangeArrowheads="1"/>
          </p:cNvSpPr>
          <p:nvPr/>
        </p:nvSpPr>
        <p:spPr bwMode="auto">
          <a:xfrm>
            <a:off x="827584" y="4509120"/>
            <a:ext cx="93610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Entities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44" name="Straight Arrow Connector 443"/>
          <p:cNvCxnSpPr/>
          <p:nvPr/>
        </p:nvCxnSpPr>
        <p:spPr bwMode="auto">
          <a:xfrm flipV="1">
            <a:off x="1475656" y="4509120"/>
            <a:ext cx="1296144" cy="720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6" name="Straight Arrow Connector 445"/>
          <p:cNvCxnSpPr/>
          <p:nvPr/>
        </p:nvCxnSpPr>
        <p:spPr bwMode="auto">
          <a:xfrm flipV="1">
            <a:off x="1475656" y="3140968"/>
            <a:ext cx="1512168" cy="144015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8" name="TextBox 873"/>
          <p:cNvSpPr txBox="1">
            <a:spLocks noChangeArrowheads="1"/>
          </p:cNvSpPr>
          <p:nvPr/>
        </p:nvSpPr>
        <p:spPr bwMode="auto">
          <a:xfrm>
            <a:off x="1763688" y="4581128"/>
            <a:ext cx="936104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CRUDed here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49" name="Rounded Rectangle 448"/>
          <p:cNvSpPr/>
          <p:nvPr/>
        </p:nvSpPr>
        <p:spPr bwMode="auto">
          <a:xfrm>
            <a:off x="4499992" y="4005064"/>
            <a:ext cx="1584176" cy="75595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Existing Application / System </a:t>
            </a:r>
            <a:endParaRPr lang="en-US" sz="1600" dirty="0"/>
          </a:p>
        </p:txBody>
      </p:sp>
      <p:cxnSp>
        <p:nvCxnSpPr>
          <p:cNvPr id="450" name="Straight Arrow Connector 449"/>
          <p:cNvCxnSpPr/>
          <p:nvPr/>
        </p:nvCxnSpPr>
        <p:spPr>
          <a:xfrm rot="5400000">
            <a:off x="8967416" y="3426296"/>
            <a:ext cx="571500" cy="1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1" name="TextBox 873"/>
          <p:cNvSpPr txBox="1">
            <a:spLocks noChangeArrowheads="1"/>
          </p:cNvSpPr>
          <p:nvPr/>
        </p:nvSpPr>
        <p:spPr bwMode="auto">
          <a:xfrm>
            <a:off x="7524328" y="4221088"/>
            <a:ext cx="93610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Entities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52" name="Straight Arrow Connector 451"/>
          <p:cNvCxnSpPr/>
          <p:nvPr/>
        </p:nvCxnSpPr>
        <p:spPr bwMode="auto">
          <a:xfrm rot="10800000">
            <a:off x="6228184" y="4365104"/>
            <a:ext cx="129614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3" name="Straight Arrow Connector 452"/>
          <p:cNvCxnSpPr/>
          <p:nvPr/>
        </p:nvCxnSpPr>
        <p:spPr bwMode="auto">
          <a:xfrm rot="10800000">
            <a:off x="5364088" y="3212976"/>
            <a:ext cx="2160240" cy="11521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4" name="TextBox 873"/>
          <p:cNvSpPr txBox="1">
            <a:spLocks noChangeArrowheads="1"/>
          </p:cNvSpPr>
          <p:nvPr/>
        </p:nvSpPr>
        <p:spPr bwMode="auto">
          <a:xfrm>
            <a:off x="6444208" y="4365104"/>
            <a:ext cx="936104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FF0000"/>
                </a:solidFill>
                <a:latin typeface="Calibri" pitchFamily="34" charset="0"/>
              </a:rPr>
              <a:t>CRUDed here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42" name="TextBox 873"/>
          <p:cNvSpPr txBox="1">
            <a:spLocks noChangeArrowheads="1"/>
          </p:cNvSpPr>
          <p:nvPr/>
        </p:nvSpPr>
        <p:spPr bwMode="auto">
          <a:xfrm>
            <a:off x="1259632" y="1412776"/>
            <a:ext cx="72008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Actor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445" name="Straight Arrow Connector 444"/>
          <p:cNvCxnSpPr>
            <a:stCxn id="442" idx="2"/>
          </p:cNvCxnSpPr>
          <p:nvPr/>
        </p:nvCxnSpPr>
        <p:spPr bwMode="auto">
          <a:xfrm rot="16200000" flipH="1">
            <a:off x="1728323" y="1593435"/>
            <a:ext cx="502778" cy="72008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9" name="TextBox 873"/>
          <p:cNvSpPr txBox="1">
            <a:spLocks noChangeArrowheads="1"/>
          </p:cNvSpPr>
          <p:nvPr/>
        </p:nvSpPr>
        <p:spPr bwMode="auto">
          <a:xfrm>
            <a:off x="6876256" y="5301208"/>
            <a:ext cx="720080" cy="29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Actor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460" name="Straight Arrow Connector 459"/>
          <p:cNvCxnSpPr>
            <a:stCxn id="459" idx="1"/>
          </p:cNvCxnSpPr>
          <p:nvPr/>
        </p:nvCxnSpPr>
        <p:spPr bwMode="auto">
          <a:xfrm rot="10800000">
            <a:off x="6012160" y="4941168"/>
            <a:ext cx="864096" cy="50713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Interaction Type &amp; Business Rules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7089" y="1370370"/>
          <a:ext cx="66252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Interaction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Well Defined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Dynamic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Human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99592" y="3745840"/>
          <a:ext cx="66252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Business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 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1-3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&gt;3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Entities &amp; CRUD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7089" y="1370370"/>
          <a:ext cx="66252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 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1-3 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&gt;3 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99592" y="3745840"/>
          <a:ext cx="66252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CRUD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Read, 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9592" y="3313792"/>
            <a:ext cx="453361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How we manipulate the Entities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1107996"/>
          </a:xfrm>
        </p:spPr>
        <p:txBody>
          <a:bodyPr/>
          <a:lstStyle/>
          <a:p>
            <a:r>
              <a:rPr lang="en-AU" dirty="0"/>
              <a:t>Environmental Dimension (ED) 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1588">
              <a:buNone/>
            </a:pPr>
            <a:r>
              <a:rPr lang="en-A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Given we can estimate the problem how capable are we to implement it ?</a:t>
            </a:r>
          </a:p>
          <a:p>
            <a:pPr>
              <a:buNone/>
            </a:pPr>
            <a:r>
              <a:rPr lang="en-AU" dirty="0"/>
              <a:t>Capability Dimensions:</a:t>
            </a:r>
          </a:p>
          <a:p>
            <a:r>
              <a:rPr lang="en-AU" sz="2400" dirty="0"/>
              <a:t>Organisational</a:t>
            </a:r>
          </a:p>
          <a:p>
            <a:r>
              <a:rPr lang="en-AU" sz="2400" dirty="0"/>
              <a:t>Development Infrastructure</a:t>
            </a:r>
          </a:p>
          <a:p>
            <a:r>
              <a:rPr lang="en-AU" sz="2400" dirty="0"/>
              <a:t>Team</a:t>
            </a:r>
          </a:p>
          <a:p>
            <a:r>
              <a:rPr lang="en-AU" sz="2400" dirty="0"/>
              <a:t>Technology</a:t>
            </a:r>
          </a:p>
          <a:p>
            <a:r>
              <a:rPr lang="en-AU" sz="2400" dirty="0"/>
              <a:t>Process</a:t>
            </a:r>
          </a:p>
          <a:p>
            <a:r>
              <a:rPr lang="en-AU" sz="2400" dirty="0"/>
              <a:t>Business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Dimension Questions (Value 0-2)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27088" y="1125538"/>
          <a:ext cx="648121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Organisational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Have different departments worked successfully together on an Agile project previously?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some strong resistance exist within the organization with regards to Agile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great support for scrum exists between different departments within the company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899592" y="3645024"/>
          <a:ext cx="6481216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Dev. Infrastructure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automatic testing already in place and common practice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continuous integration testing already in place and a common practice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daily build environment already in place and a common practice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Dimension Questions (Value 0-2)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27088" y="1125538"/>
          <a:ext cx="648121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Team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 team completely new to Scrum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Have the team member successfully worked together before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 team members know well and appreciate one another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899592" y="3645024"/>
          <a:ext cx="648121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Technology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 development team very experienced in the programming language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development team members very experienced in the technology to be employed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a scrum production environment already ready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Dimension Questions (Value 0-2)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27088" y="1125538"/>
          <a:ext cx="648121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Process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Scrum the company adopted process framework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there a good support for scrum within the company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there strong resistance against scrum with the company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899592" y="3645024"/>
          <a:ext cx="648121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Business Dimension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there a product owner fully available and completely engaged with the team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 product owner familiar with the scrum but has no practical experience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the product Owner successfully used scrum before 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80728"/>
            <a:ext cx="8064896" cy="5040312"/>
          </a:xfrm>
        </p:spPr>
        <p:txBody>
          <a:bodyPr/>
          <a:lstStyle/>
          <a:p>
            <a:r>
              <a:rPr lang="en-AU" sz="2400" dirty="0"/>
              <a:t>Many approaches to estimation, each takes a different perspective;</a:t>
            </a:r>
          </a:p>
          <a:p>
            <a:r>
              <a:rPr lang="en-AU" sz="2400" dirty="0"/>
              <a:t>Often tied to a process, e.g. RUP, Agile, SCRUM, Enterprise Arch;</a:t>
            </a:r>
          </a:p>
          <a:p>
            <a:r>
              <a:rPr lang="en-AU" sz="2400" dirty="0"/>
              <a:t>Tied to organisation level: e.g. Program to Project;</a:t>
            </a:r>
          </a:p>
          <a:p>
            <a:r>
              <a:rPr lang="en-AU" sz="2400" dirty="0"/>
              <a:t>Can estimate </a:t>
            </a:r>
            <a:r>
              <a:rPr lang="en-AU" sz="2400" i="1" dirty="0"/>
              <a:t>the Problem Space </a:t>
            </a:r>
            <a:r>
              <a:rPr lang="en-AU" sz="2400" b="1" dirty="0"/>
              <a:t>But</a:t>
            </a:r>
            <a:r>
              <a:rPr lang="en-AU" sz="2400" dirty="0"/>
              <a:t> the Impacts of environment and technology, </a:t>
            </a:r>
            <a:r>
              <a:rPr lang="en-AU" sz="2400" i="1" dirty="0"/>
              <a:t>the Solution Space</a:t>
            </a:r>
            <a:r>
              <a:rPr lang="en-AU" sz="2400" dirty="0"/>
              <a:t>, affect how efficiently that can be delivered.</a:t>
            </a:r>
          </a:p>
          <a:p>
            <a:r>
              <a:rPr lang="en-AU" sz="2400" dirty="0"/>
              <a:t>The funnel: Error reduces as we get more information and project progresses.</a:t>
            </a:r>
          </a:p>
          <a:p>
            <a:r>
              <a:rPr lang="en-AU" sz="2400" dirty="0"/>
              <a:t>Measurement feedback is required to calibrate (reduce error) and determine how well an approach works.</a:t>
            </a:r>
          </a:p>
          <a:p>
            <a:r>
              <a:rPr lang="en-AU" sz="2400" dirty="0"/>
              <a:t>All require decomposition – but what kind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From ED to Coefficient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27088" y="1125538"/>
            <a:ext cx="7510070" cy="176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ED Provides a value between 0 and 36</a:t>
            </a:r>
          </a:p>
          <a:p>
            <a:r>
              <a:rPr lang="en-AU" dirty="0"/>
              <a:t>Adjusted Points: AP = UP * C</a:t>
            </a:r>
          </a:p>
          <a:p>
            <a:r>
              <a:rPr lang="en-AU" dirty="0"/>
              <a:t>Where C is: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971600" y="3284984"/>
          <a:ext cx="66252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Environment makes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0 - 11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12 - 23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Neither difficult nor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24 - 36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97777-D02B-1A42-987E-8E4239EC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C6BD6-3688-DD48-BBF0-C86405DD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1"/>
            <a:ext cx="7272808" cy="48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98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FB6E-842E-AD41-A939-A78DC701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894DF-6214-5F4C-ADD8-31C6E82F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282"/>
            <a:ext cx="9144000" cy="478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 bwMode="auto">
          <a:xfrm>
            <a:off x="2699792" y="908720"/>
            <a:ext cx="6192688" cy="259228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rot="16200000" flipV="1">
            <a:off x="1295636" y="3753036"/>
            <a:ext cx="2088232" cy="100811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7704138" cy="492443"/>
          </a:xfrm>
        </p:spPr>
        <p:txBody>
          <a:bodyPr/>
          <a:lstStyle/>
          <a:p>
            <a:r>
              <a:rPr lang="en-AU" sz="3200" dirty="0"/>
              <a:t>Compare Use Case, Scrum &amp; RICEWF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467544" y="1556792"/>
            <a:ext cx="2016224" cy="151216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2000" dirty="0">
                <a:solidFill>
                  <a:schemeClr val="tx1"/>
                </a:solidFill>
              </a:rPr>
              <a:t>Interaction</a:t>
            </a: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Type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915816" y="1556792"/>
            <a:ext cx="1728192" cy="129614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Business Rules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220072" y="1484784"/>
            <a:ext cx="1512168" cy="1440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Entities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7164288" y="1556792"/>
            <a:ext cx="1512168" cy="129614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CRUD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51520" y="4221088"/>
            <a:ext cx="1296144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043608" y="5085184"/>
            <a:ext cx="1296144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Reports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347864" y="4365104"/>
            <a:ext cx="1512168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Workflows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36296" y="4653136"/>
            <a:ext cx="1512168" cy="7920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Extensions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4932040" y="5157192"/>
            <a:ext cx="1944216" cy="8640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Configurations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2627784" y="5229200"/>
            <a:ext cx="1440160" cy="7920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Interfaces</a:t>
            </a:r>
          </a:p>
        </p:txBody>
      </p:sp>
      <p:cxnSp>
        <p:nvCxnSpPr>
          <p:cNvPr id="17" name="Straight Arrow Connector 16"/>
          <p:cNvCxnSpPr>
            <a:stCxn id="9" idx="0"/>
          </p:cNvCxnSpPr>
          <p:nvPr/>
        </p:nvCxnSpPr>
        <p:spPr bwMode="auto">
          <a:xfrm rot="5400000" flipH="1" flipV="1">
            <a:off x="539552" y="3501008"/>
            <a:ext cx="1080120" cy="36004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719572" y="4113076"/>
            <a:ext cx="1944216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 bwMode="auto">
          <a:xfrm rot="16200000" flipV="1">
            <a:off x="2429762" y="2690918"/>
            <a:ext cx="1296144" cy="205222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</p:cNvCxnSpPr>
          <p:nvPr/>
        </p:nvCxnSpPr>
        <p:spPr bwMode="auto">
          <a:xfrm rot="16200000" flipV="1">
            <a:off x="3221850" y="3483006"/>
            <a:ext cx="1440160" cy="32403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6" idx="4"/>
          </p:cNvCxnSpPr>
          <p:nvPr/>
        </p:nvCxnSpPr>
        <p:spPr bwMode="auto">
          <a:xfrm rot="16200000" flipV="1">
            <a:off x="6120172" y="2780928"/>
            <a:ext cx="1728192" cy="201622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</p:cNvCxnSpPr>
          <p:nvPr/>
        </p:nvCxnSpPr>
        <p:spPr bwMode="auto">
          <a:xfrm rot="16200000" flipV="1">
            <a:off x="4698014" y="3951058"/>
            <a:ext cx="2232248" cy="18002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0"/>
          </p:cNvCxnSpPr>
          <p:nvPr/>
        </p:nvCxnSpPr>
        <p:spPr bwMode="auto">
          <a:xfrm rot="5400000" flipH="1" flipV="1">
            <a:off x="5490102" y="3266982"/>
            <a:ext cx="2304256" cy="147616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0"/>
          </p:cNvCxnSpPr>
          <p:nvPr/>
        </p:nvCxnSpPr>
        <p:spPr bwMode="auto">
          <a:xfrm rot="16200000" flipV="1">
            <a:off x="5238074" y="1898830"/>
            <a:ext cx="1872208" cy="363640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8" idx="4"/>
          </p:cNvCxnSpPr>
          <p:nvPr/>
        </p:nvCxnSpPr>
        <p:spPr bwMode="auto">
          <a:xfrm rot="16200000" flipV="1">
            <a:off x="7056276" y="3717032"/>
            <a:ext cx="1800200" cy="7200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0"/>
          </p:cNvCxnSpPr>
          <p:nvPr/>
        </p:nvCxnSpPr>
        <p:spPr bwMode="auto">
          <a:xfrm rot="16200000" flipV="1">
            <a:off x="3869922" y="3122966"/>
            <a:ext cx="2304256" cy="17641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0"/>
          </p:cNvCxnSpPr>
          <p:nvPr/>
        </p:nvCxnSpPr>
        <p:spPr bwMode="auto">
          <a:xfrm rot="5400000" flipH="1" flipV="1">
            <a:off x="4590002" y="2366882"/>
            <a:ext cx="1512168" cy="248427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43608" y="1124744"/>
            <a:ext cx="90281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Actor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48064" y="980728"/>
            <a:ext cx="153760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 Case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A3BF-E08E-6A46-B753-EF42DF49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are not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F06CF-444A-474A-BE29-8DDC5ABD8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7273304" cy="5040312"/>
          </a:xfrm>
        </p:spPr>
        <p:txBody>
          <a:bodyPr/>
          <a:lstStyle/>
          <a:p>
            <a:r>
              <a:rPr lang="en-AU" dirty="0"/>
              <a:t>Predictions are unreliable. </a:t>
            </a:r>
          </a:p>
          <a:p>
            <a:r>
              <a:rPr lang="en-AU" dirty="0"/>
              <a:t>Estimates are not promises.</a:t>
            </a:r>
          </a:p>
          <a:p>
            <a:r>
              <a:rPr lang="en-AU" dirty="0"/>
              <a:t>Estimates are not forecasts.</a:t>
            </a:r>
          </a:p>
          <a:p>
            <a:r>
              <a:rPr lang="en-AU" dirty="0"/>
              <a:t>Most teams do not do the same thing over and over again. </a:t>
            </a:r>
          </a:p>
          <a:p>
            <a:pPr lvl="1"/>
            <a:r>
              <a:rPr lang="en-AU" dirty="0"/>
              <a:t>Most new work is new, it requires knowledge discovery, the past no longer holds. </a:t>
            </a:r>
          </a:p>
          <a:p>
            <a:pPr lvl="1"/>
            <a:r>
              <a:rPr lang="en-AU" dirty="0"/>
              <a:t>Estimating things you don’t know is not really possible.</a:t>
            </a:r>
          </a:p>
          <a:p>
            <a:r>
              <a:rPr lang="en-AU" dirty="0"/>
              <a:t>Treat Estimates as a rough guide only.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66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24744"/>
            <a:ext cx="7904162" cy="5040312"/>
          </a:xfrm>
        </p:spPr>
        <p:txBody>
          <a:bodyPr/>
          <a:lstStyle/>
          <a:p>
            <a:r>
              <a:rPr lang="en-AU" sz="2800" dirty="0"/>
              <a:t>Each approach decomposes the domain in a different way.</a:t>
            </a:r>
          </a:p>
          <a:p>
            <a:r>
              <a:rPr lang="en-AU" sz="2800" dirty="0"/>
              <a:t>RICEWFs used at higher program Epic level</a:t>
            </a:r>
          </a:p>
          <a:p>
            <a:pPr lvl="1"/>
            <a:r>
              <a:rPr lang="en-AU" dirty="0"/>
              <a:t>Do not consider environment and technology impacts</a:t>
            </a:r>
          </a:p>
          <a:p>
            <a:pPr lvl="1"/>
            <a:r>
              <a:rPr lang="en-AU" dirty="0"/>
              <a:t>Difficult to apply with Portal</a:t>
            </a:r>
          </a:p>
          <a:p>
            <a:r>
              <a:rPr lang="en-AU" sz="2800" dirty="0"/>
              <a:t>Use Scrum bases approaches at lower detailed Story levels.</a:t>
            </a:r>
          </a:p>
          <a:p>
            <a:pPr lvl="1"/>
            <a:r>
              <a:rPr lang="en-AU" dirty="0"/>
              <a:t>Consider Objective approaches when possible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1CB5-4485-5841-887B-B5A14737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E55FF2-B709-F143-8C42-69CE1B661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380" y="1340768"/>
            <a:ext cx="821319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4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2066-7350-A048-B244-6F58EB4A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‘Functions’ –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6A747-C486-3242-B2FB-1EF2ECA9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/>
              <a:t>Count the number of Functions:</a:t>
            </a:r>
          </a:p>
          <a:p>
            <a:r>
              <a:rPr lang="en-AU" sz="2400" dirty="0"/>
              <a:t>EI: Number of external inputs (e.g., transaction types) ?</a:t>
            </a:r>
          </a:p>
          <a:p>
            <a:r>
              <a:rPr lang="en-AU" sz="2400" dirty="0"/>
              <a:t>EO: Number of external outputs (e.g., report types) ?</a:t>
            </a:r>
          </a:p>
          <a:p>
            <a:r>
              <a:rPr lang="en-AU" sz="2400" dirty="0"/>
              <a:t>ILF: Number of logical internal files (files as the user might conceive them, not physical files) ?</a:t>
            </a:r>
          </a:p>
          <a:p>
            <a:r>
              <a:rPr lang="en-AU" sz="2400" dirty="0"/>
              <a:t>ELF: Number of external interface files (files accessed by the application but not maintained by it) ?</a:t>
            </a:r>
          </a:p>
          <a:p>
            <a:r>
              <a:rPr lang="en-AU" sz="2400" dirty="0"/>
              <a:t>EQ: Number of external inquiries (types of online inquiries supported) 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050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D78A-57A2-5641-BEB7-AFC80601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Complexity Weight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A1093-8EA8-BB4F-BD38-0C36A94CD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External input complexity : </a:t>
            </a:r>
          </a:p>
          <a:p>
            <a:pPr lvl="1"/>
            <a:r>
              <a:rPr lang="en-AU" sz="2000" dirty="0"/>
              <a:t>low: 3, average: 4, high: 6</a:t>
            </a:r>
          </a:p>
          <a:p>
            <a:r>
              <a:rPr lang="en-AU" sz="2400" dirty="0"/>
              <a:t>External output complexity : </a:t>
            </a:r>
          </a:p>
          <a:p>
            <a:pPr lvl="1"/>
            <a:r>
              <a:rPr lang="en-AU" sz="2000" dirty="0"/>
              <a:t>low: 4, average: 5, high: 7</a:t>
            </a:r>
          </a:p>
          <a:p>
            <a:r>
              <a:rPr lang="en-AU" sz="2400" dirty="0"/>
              <a:t>Logical internal file complexity : </a:t>
            </a:r>
          </a:p>
          <a:p>
            <a:pPr lvl="1"/>
            <a:r>
              <a:rPr lang="en-AU" sz="2000" dirty="0"/>
              <a:t>low: 7, average: 10, high: 15</a:t>
            </a:r>
          </a:p>
          <a:p>
            <a:r>
              <a:rPr lang="en-AU" sz="2400" dirty="0"/>
              <a:t>External interface file complexity : </a:t>
            </a:r>
          </a:p>
          <a:p>
            <a:pPr lvl="1"/>
            <a:r>
              <a:rPr lang="en-AU" sz="2000" dirty="0"/>
              <a:t>low: 5, average: 7, high: 10</a:t>
            </a:r>
          </a:p>
          <a:p>
            <a:r>
              <a:rPr lang="en-AU" sz="2400" dirty="0"/>
              <a:t>External inquiry complexity : </a:t>
            </a:r>
          </a:p>
          <a:p>
            <a:pPr lvl="1"/>
            <a:r>
              <a:rPr lang="en-AU" sz="2000" dirty="0"/>
              <a:t>low: 3, average: 4, high: 6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D713C-394D-4B49-AB23-34ABB666BFED}"/>
              </a:ext>
            </a:extLst>
          </p:cNvPr>
          <p:cNvSpPr txBox="1"/>
          <p:nvPr/>
        </p:nvSpPr>
        <p:spPr>
          <a:xfrm>
            <a:off x="683568" y="5445224"/>
            <a:ext cx="76328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step is to count the number of each Function at each complexity</a:t>
            </a:r>
          </a:p>
        </p:txBody>
      </p:sp>
    </p:spTree>
    <p:extLst>
      <p:ext uri="{BB962C8B-B14F-4D97-AF65-F5344CB8AC3E}">
        <p14:creationId xmlns:p14="http://schemas.microsoft.com/office/powerpoint/2010/main" val="138754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DACA-7B4C-1A46-BB56-2AB92F2F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Low, Average, High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2CF4-6E6B-4B4C-89B6-9991C3E7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124744"/>
            <a:ext cx="7904162" cy="5040312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The complexity classification of each component is based on a set of standards that define complexity in terms of objective guidelines. E.g.,</a:t>
            </a:r>
          </a:p>
          <a:p>
            <a:r>
              <a:rPr lang="en-AU" sz="2400" dirty="0"/>
              <a:t>the external output component:</a:t>
            </a:r>
          </a:p>
          <a:p>
            <a:pPr lvl="1"/>
            <a:r>
              <a:rPr lang="en-AU" sz="2000" dirty="0"/>
              <a:t>If the number of data element types is 20 or more and the number of file types referenced is 2 or more, then complexity is high. </a:t>
            </a:r>
          </a:p>
          <a:p>
            <a:pPr lvl="1"/>
            <a:r>
              <a:rPr lang="en-AU" sz="2000" dirty="0"/>
              <a:t>If the number of data element types is 5 or fewer and the number of file types referenced is 2 or 3, then complexity is low.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367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9AA4-3B37-D547-9D93-A55354E1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/>
              <a:t>UFP Count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6EE8F0-1373-B04A-AC15-05AB13481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0490"/>
              </p:ext>
            </p:extLst>
          </p:nvPr>
        </p:nvGraphicFramePr>
        <p:xfrm>
          <a:off x="1524000" y="1397000"/>
          <a:ext cx="609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52394542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233435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028356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01302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FP-Count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0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4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51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2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4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4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09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09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AU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unSans-Demi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10861</TotalTime>
  <Words>3648</Words>
  <Application>Microsoft Macintosh PowerPoint</Application>
  <PresentationFormat>On-screen Show (4:3)</PresentationFormat>
  <Paragraphs>751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MS PGothic</vt:lpstr>
      <vt:lpstr>Arial</vt:lpstr>
      <vt:lpstr>Calibri</vt:lpstr>
      <vt:lpstr>source-serif-pro</vt:lpstr>
      <vt:lpstr>SunSans-Demi</vt:lpstr>
      <vt:lpstr>Tahoma</vt:lpstr>
      <vt:lpstr>Verdana</vt:lpstr>
      <vt:lpstr>Default Design</vt:lpstr>
      <vt:lpstr>Clip</vt:lpstr>
      <vt:lpstr>Estimation by Kim Horn, V0.6</vt:lpstr>
      <vt:lpstr>Why estimate?</vt:lpstr>
      <vt:lpstr>Estimation Approaches</vt:lpstr>
      <vt:lpstr>Issues</vt:lpstr>
      <vt:lpstr>Function Points</vt:lpstr>
      <vt:lpstr>The ‘Functions’ – Counts</vt:lpstr>
      <vt:lpstr>Provide Complexity Weight Values</vt:lpstr>
      <vt:lpstr>Guidelines for Low, Average, High</vt:lpstr>
      <vt:lpstr>Example UFP Count</vt:lpstr>
      <vt:lpstr>System Characteristics</vt:lpstr>
      <vt:lpstr>Issues</vt:lpstr>
      <vt:lpstr>RICEWFS</vt:lpstr>
      <vt:lpstr>RICEWF</vt:lpstr>
      <vt:lpstr>Example Epic Story</vt:lpstr>
      <vt:lpstr>Story Component Estimation – Part 1</vt:lpstr>
      <vt:lpstr>Story Component Estimation – Part 2</vt:lpstr>
      <vt:lpstr>Complexity Rules</vt:lpstr>
      <vt:lpstr>Ideal Man Days (Size to Cost)</vt:lpstr>
      <vt:lpstr>Costs Across Enterprise - Example</vt:lpstr>
      <vt:lpstr>RICEWFs</vt:lpstr>
      <vt:lpstr>Issues</vt:lpstr>
      <vt:lpstr>Story Points</vt:lpstr>
      <vt:lpstr>Scrum/Agile Story Points </vt:lpstr>
      <vt:lpstr>Issues</vt:lpstr>
      <vt:lpstr>Use Case Points</vt:lpstr>
      <vt:lpstr>Use Case Points (UCP)</vt:lpstr>
      <vt:lpstr>Actor Type &amp; Use Case Complexity</vt:lpstr>
      <vt:lpstr>Technology Complexity Factors</vt:lpstr>
      <vt:lpstr>Environmental Factors</vt:lpstr>
      <vt:lpstr>Factors and Formulas</vt:lpstr>
      <vt:lpstr>Scrum/Agile Objective Estimation</vt:lpstr>
      <vt:lpstr>Scrum/Agile Objective Estimation </vt:lpstr>
      <vt:lpstr>Where Estimate Items come from:</vt:lpstr>
      <vt:lpstr>Interaction Type &amp; Business Rules</vt:lpstr>
      <vt:lpstr>Entities &amp; CRUD</vt:lpstr>
      <vt:lpstr>Environmental Dimension (ED)  </vt:lpstr>
      <vt:lpstr>Dimension Questions (Value 0-2)</vt:lpstr>
      <vt:lpstr>Dimension Questions (Value 0-2)</vt:lpstr>
      <vt:lpstr>Dimension Questions (Value 0-2)</vt:lpstr>
      <vt:lpstr>From ED to Coefficient</vt:lpstr>
      <vt:lpstr>Top Down</vt:lpstr>
      <vt:lpstr>Conclusion</vt:lpstr>
      <vt:lpstr>Compare Use Case, Scrum &amp; RICEWF</vt:lpstr>
      <vt:lpstr>Estimates are not Forecasts</vt:lpstr>
      <vt:lpstr>Summary</vt:lpstr>
    </vt:vector>
  </TitlesOfParts>
  <Manager/>
  <Company>Tech Innovations Pty Limited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</dc:title>
  <dc:subject/>
  <dc:creator>Kim Horn</dc:creator>
  <cp:keywords/>
  <dc:description/>
  <cp:lastModifiedBy>Kim Horn</cp:lastModifiedBy>
  <cp:revision>725</cp:revision>
  <cp:lastPrinted>2008-07-23T23:34:29Z</cp:lastPrinted>
  <dcterms:created xsi:type="dcterms:W3CDTF">2007-01-15T23:06:25Z</dcterms:created>
  <dcterms:modified xsi:type="dcterms:W3CDTF">2023-07-01T08:17:02Z</dcterms:modified>
  <cp:category/>
</cp:coreProperties>
</file>